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256" r:id="rId2"/>
    <p:sldId id="257" r:id="rId3"/>
    <p:sldId id="290" r:id="rId4"/>
    <p:sldId id="291" r:id="rId5"/>
    <p:sldId id="297" r:id="rId6"/>
    <p:sldId id="292" r:id="rId7"/>
    <p:sldId id="293" r:id="rId8"/>
    <p:sldId id="299" r:id="rId9"/>
    <p:sldId id="300" r:id="rId10"/>
    <p:sldId id="260" r:id="rId11"/>
    <p:sldId id="261" r:id="rId12"/>
    <p:sldId id="262" r:id="rId13"/>
    <p:sldId id="263" r:id="rId14"/>
    <p:sldId id="298" r:id="rId15"/>
    <p:sldId id="301" r:id="rId16"/>
    <p:sldId id="302" r:id="rId17"/>
    <p:sldId id="303" r:id="rId18"/>
    <p:sldId id="305" r:id="rId19"/>
    <p:sldId id="306" r:id="rId20"/>
    <p:sldId id="307" r:id="rId21"/>
    <p:sldId id="309" r:id="rId22"/>
    <p:sldId id="310" r:id="rId23"/>
    <p:sldId id="311" r:id="rId24"/>
    <p:sldId id="312" r:id="rId25"/>
    <p:sldId id="313" r:id="rId26"/>
    <p:sldId id="314" r:id="rId27"/>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C5BF"/>
    <a:srgbClr val="B3B3AC"/>
    <a:srgbClr val="FFCA00"/>
    <a:srgbClr val="000000"/>
    <a:srgbClr val="4D4D4D"/>
    <a:srgbClr val="EDEDE9"/>
    <a:srgbClr val="292929"/>
    <a:srgbClr val="B1D2E4"/>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263" autoAdjust="0"/>
    <p:restoredTop sz="68538" autoAdjust="0"/>
  </p:normalViewPr>
  <p:slideViewPr>
    <p:cSldViewPr snapToGrid="0">
      <p:cViewPr varScale="1">
        <p:scale>
          <a:sx n="93" d="100"/>
          <a:sy n="93" d="100"/>
        </p:scale>
        <p:origin x="102" y="29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82896E9-B57B-1C48-D2E9-1B3B4998716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E54510E-7E68-D63D-9777-F4791303793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48C5912-034C-4816-A1A8-D4C2322D8536}" type="datetimeFigureOut">
              <a:rPr lang="en-GB" smtClean="0"/>
              <a:t>23/10/2026</a:t>
            </a:fld>
            <a:endParaRPr lang="en-GB"/>
          </a:p>
        </p:txBody>
      </p:sp>
      <p:sp>
        <p:nvSpPr>
          <p:cNvPr id="4" name="Footer Placeholder 3">
            <a:extLst>
              <a:ext uri="{FF2B5EF4-FFF2-40B4-BE49-F238E27FC236}">
                <a16:creationId xmlns:a16="http://schemas.microsoft.com/office/drawing/2014/main" id="{1A8FCA86-E20D-53D0-CA54-72A4CC1BEC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18FDD499-CA03-B1C6-CE08-051FF3CF11E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3F58F1A-FD56-495C-99C3-10743AFB7C26}" type="slidenum">
              <a:rPr lang="en-GB" smtClean="0"/>
              <a:t>‹#›</a:t>
            </a:fld>
            <a:endParaRPr lang="en-GB"/>
          </a:p>
        </p:txBody>
      </p:sp>
    </p:spTree>
    <p:extLst>
      <p:ext uri="{BB962C8B-B14F-4D97-AF65-F5344CB8AC3E}">
        <p14:creationId xmlns:p14="http://schemas.microsoft.com/office/powerpoint/2010/main" val="6147388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6FA16B-10A5-C54F-BBFC-5AF46112F10B}" type="datetimeFigureOut">
              <a:rPr lang="en-GB" smtClean="0"/>
              <a:t>23/10/2026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D64392-DBEE-4D44-86EE-F5E4B3834237}" type="slidenum">
              <a:rPr lang="en-GB" smtClean="0"/>
              <a:t>‹#›</a:t>
            </a:fld>
            <a:endParaRPr lang="en-GB"/>
          </a:p>
        </p:txBody>
      </p:sp>
    </p:spTree>
    <p:extLst>
      <p:ext uri="{BB962C8B-B14F-4D97-AF65-F5344CB8AC3E}">
        <p14:creationId xmlns:p14="http://schemas.microsoft.com/office/powerpoint/2010/main" val="2550657227"/>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DON’T READ FROM THE SCREEN – let them read 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Morning everyone. Thank you to Damian and the Complete FS team for having me. I've got twenty minutes, and I'm going to spend nineteen of them giving you things you can use, and possibly about one minute at the end  telling you how I can help.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hope that sounds like a good deal?</a:t>
            </a:r>
          </a:p>
          <a:p>
            <a:endParaRPr lang="en-GB" dirty="0"/>
          </a:p>
          <a:p>
            <a:r>
              <a:rPr lang="en-GB" dirty="0"/>
              <a:t>My aim is to ensure that you will know more about how google search </a:t>
            </a:r>
            <a:r>
              <a:rPr lang="en-GB" dirty="0" err="1"/>
              <a:t>worls</a:t>
            </a:r>
            <a:r>
              <a:rPr lang="en-GB" dirty="0"/>
              <a:t> than the majority advisers…</a:t>
            </a:r>
          </a:p>
          <a:p>
            <a:endParaRPr lang="en-GB" dirty="0"/>
          </a:p>
        </p:txBody>
      </p:sp>
    </p:spTree>
    <p:extLst>
      <p:ext uri="{BB962C8B-B14F-4D97-AF65-F5344CB8AC3E}">
        <p14:creationId xmlns:p14="http://schemas.microsoft.com/office/powerpoint/2010/main" val="2769116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start with someone you haven't met yet.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It’s Tuesday, 23:30 – so last night.
She’s 35, professional, and renting. Her landlord has just put the rent up again.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….she picks up her phone and types:</a:t>
            </a:r>
            <a:endParaRPr lang="en-GB" dirty="0"/>
          </a:p>
        </p:txBody>
      </p:sp>
    </p:spTree>
    <p:extLst>
      <p:ext uri="{BB962C8B-B14F-4D97-AF65-F5344CB8AC3E}">
        <p14:creationId xmlns:p14="http://schemas.microsoft.com/office/powerpoint/2010/main" val="933145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95411-F612-1B17-336A-D3D2E5A340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E03AF2-57DB-08E4-1439-BA3FECB451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37A467-38A8-2D26-EC6C-206F7D11F2A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By the time she finally types "mortgage adviser Southampton", she's already had a ten-question conversation about her mortgage. She has opinions. She has a shortlist forming in her head.
So the question this morning is simple: were you part of that conversation?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Google shows her a map - And were you one of the three names?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926262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Quickly, who I am. I've worked in search marketing for about twenty-five years. Before I set up my consultancy, FIMA Digital, I ran online marketing for Garmin across Europe, the Middle East and Africa. These days I help local service businesses with one thing, which is being found. Increasingly, that means being found by Google's AI and not just by Google.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In my spare time I'm a local historian. That mostly means spending weekends in muddy fields in the New Forest looking for bits of crashed wartime aircraft.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I'm very comfortable telling people things about the past they'd rather not hear.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morning I'm going to do it about the present and what is happening TODAY. </a:t>
            </a:r>
          </a:p>
          <a:p>
            <a:endParaRPr lang="en-GB" dirty="0"/>
          </a:p>
        </p:txBody>
      </p:sp>
    </p:spTree>
    <p:extLst>
      <p:ext uri="{BB962C8B-B14F-4D97-AF65-F5344CB8AC3E}">
        <p14:creationId xmlns:p14="http://schemas.microsoft.com/office/powerpoint/2010/main" val="33695544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shift. There are now two Googles.
The first is the map. Short searches, like "mortgage adviser", get a map with three businesses on it. </a:t>
            </a:r>
          </a:p>
          <a:p>
            <a:r>
              <a:rPr lang="en-US" dirty="0"/>
              <a:t>That's the one that decides who gets the phone call today.
The second is the search engine… which has changed. Longer questions, like the ones she was asking at eleven o'clock, increasingly get an answer written by Google's AI, with a handful of sources underneath. That's the one that's starting to decide who she trusts before she ever reaches the map.
I'm going to show you what both of them look like in Southampton right now</a:t>
            </a:r>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kern="1200" dirty="0">
                <a:solidFill>
                  <a:schemeClr val="tx1"/>
                </a:solidFill>
                <a:effectLst/>
                <a:latin typeface="+mn-lt"/>
                <a:ea typeface="+mn-ea"/>
                <a:cs typeface="+mn-cs"/>
              </a:rPr>
              <a:t>It didn’t use to be like this - for twenty years, search meant ten blue links. You fought to be on page one and people clicked through to decide.</a:t>
            </a:r>
          </a:p>
          <a:p>
            <a:pPr rtl="0"/>
            <a:endParaRPr lang="en-GB" sz="1200" b="0" i="0" kern="1200" dirty="0">
              <a:solidFill>
                <a:schemeClr val="tx1"/>
              </a:solidFill>
              <a:effectLst/>
              <a:latin typeface="+mn-lt"/>
              <a:ea typeface="+mn-ea"/>
              <a:cs typeface="+mn-cs"/>
            </a:endParaRPr>
          </a:p>
          <a:p>
            <a:pPr rtl="0"/>
            <a:r>
              <a:rPr lang="en-GB" sz="1200" b="0" i="0" kern="1200" dirty="0">
                <a:solidFill>
                  <a:schemeClr val="tx1"/>
                </a:solidFill>
                <a:effectLst/>
                <a:latin typeface="+mn-lt"/>
                <a:ea typeface="+mn-ea"/>
                <a:cs typeface="+mn-cs"/>
              </a:rPr>
              <a:t>Now, for questions like these, the ones on the screen and the ones your clients ask you every week, Google often writes the answer itself. It's called an AI Overview. Underneath it, Google shows a handful of sources: "this is where I got this from.”</a:t>
            </a:r>
          </a:p>
          <a:p>
            <a:pPr rtl="0"/>
            <a:endParaRPr lang="en-GB" sz="1200" b="0" i="0" kern="1200" dirty="0">
              <a:solidFill>
                <a:schemeClr val="tx1"/>
              </a:solidFill>
              <a:effectLst/>
              <a:latin typeface="+mn-lt"/>
              <a:ea typeface="+mn-ea"/>
              <a:cs typeface="+mn-cs"/>
            </a:endParaRPr>
          </a:p>
          <a:p>
            <a:pPr rtl="0"/>
            <a:r>
              <a:rPr lang="en-GB" sz="1200" b="0" i="0" kern="1200" dirty="0">
                <a:solidFill>
                  <a:schemeClr val="tx1"/>
                </a:solidFill>
                <a:effectLst/>
                <a:latin typeface="+mn-lt"/>
                <a:ea typeface="+mn-ea"/>
                <a:cs typeface="+mn-cs"/>
              </a:rPr>
              <a:t>Those sources are the new page one. If you're cited, Google is standing next to your client saying, "I asked this firm." If you're not cited, you're not in the room.</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r>
              <a:rPr lang="en-GB" sz="1200" b="0" i="0" kern="1200" dirty="0">
                <a:solidFill>
                  <a:schemeClr val="tx1"/>
                </a:solidFill>
                <a:effectLst/>
                <a:latin typeface="+mn-lt"/>
                <a:ea typeface="+mn-ea"/>
                <a:cs typeface="+mn-cs"/>
              </a:rPr>
              <a:t>The yellow "?" card plants the question the whole talk answers: whose name belongs there? That sets up the reveal on slide 7.</a:t>
            </a:r>
            <a:r>
              <a:rPr lang="en-GB" dirty="0"/>
              <a:t>}</a:t>
            </a:r>
          </a:p>
        </p:txBody>
      </p:sp>
    </p:spTree>
    <p:extLst>
      <p:ext uri="{BB962C8B-B14F-4D97-AF65-F5344CB8AC3E}">
        <p14:creationId xmlns:p14="http://schemas.microsoft.com/office/powerpoint/2010/main" val="35207739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D2865-EB33-33BD-628C-394B78012E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7C85E4-96E1-D9C0-8C48-E15488B61A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1A8523-E4D9-EB90-7372-B9A5C090D6B2}"/>
              </a:ext>
            </a:extLst>
          </p:cNvPr>
          <p:cNvSpPr>
            <a:spLocks noGrp="1"/>
          </p:cNvSpPr>
          <p:nvPr>
            <p:ph type="body" idx="1"/>
          </p:nvPr>
        </p:nvSpPr>
        <p:spPr/>
        <p:txBody>
          <a:bodyPr/>
          <a:lstStyle/>
          <a:p>
            <a:pPr rtl="0"/>
            <a:r>
              <a:rPr lang="en-GB" sz="1200" b="0" i="0" kern="1200" dirty="0">
                <a:solidFill>
                  <a:schemeClr val="tx1"/>
                </a:solidFill>
                <a:effectLst/>
                <a:latin typeface="+mn-lt"/>
                <a:ea typeface="+mn-ea"/>
                <a:cs typeface="+mn-cs"/>
              </a:rPr>
              <a:t>Here’s an example - If you've not looked closely at one, this is what it looks like. There's the answer at the top, written in plain English, and there are the little source cards beside it. They don’t need to click through to a website.</a:t>
            </a:r>
          </a:p>
          <a:p>
            <a:pPr rtl="0"/>
            <a:endParaRPr lang="en-GB" sz="1200" b="0" i="0" kern="1200" dirty="0">
              <a:solidFill>
                <a:schemeClr val="tx1"/>
              </a:solidFill>
              <a:effectLst/>
              <a:latin typeface="+mn-lt"/>
              <a:ea typeface="+mn-ea"/>
              <a:cs typeface="+mn-cs"/>
            </a:endParaRPr>
          </a:p>
          <a:p>
            <a:pPr rtl="0"/>
            <a:r>
              <a:rPr lang="en-GB" sz="1200" b="0" i="0" kern="1200" dirty="0">
                <a:solidFill>
                  <a:schemeClr val="tx1"/>
                </a:solidFill>
                <a:effectLst/>
                <a:latin typeface="+mn-lt"/>
                <a:ea typeface="+mn-ea"/>
                <a:cs typeface="+mn-cs"/>
              </a:rPr>
              <a:t>Your client reads the answer. The source cards decide who they trust.</a:t>
            </a:r>
          </a:p>
          <a:p>
            <a:pPr rtl="0"/>
            <a:endParaRPr lang="en-GB" sz="1200" b="0" i="0" kern="1200" dirty="0">
              <a:solidFill>
                <a:schemeClr val="tx1"/>
              </a:solidFill>
              <a:effectLst/>
              <a:latin typeface="+mn-lt"/>
              <a:ea typeface="+mn-ea"/>
              <a:cs typeface="+mn-cs"/>
            </a:endParaRPr>
          </a:p>
          <a:p>
            <a:r>
              <a:rPr lang="en-US" dirty="0"/>
              <a:t>I'm going to show you what both of them look like in Southampton right now. </a:t>
            </a:r>
          </a:p>
          <a:p>
            <a:endParaRPr lang="en-US" dirty="0"/>
          </a:p>
          <a:p>
            <a:r>
              <a:rPr lang="en-US" dirty="0"/>
              <a:t>Starting with this room.</a:t>
            </a:r>
            <a:endParaRPr lang="en-GB" dirty="0"/>
          </a:p>
        </p:txBody>
      </p:sp>
    </p:spTree>
    <p:extLst>
      <p:ext uri="{BB962C8B-B14F-4D97-AF65-F5344CB8AC3E}">
        <p14:creationId xmlns:p14="http://schemas.microsoft.com/office/powerpoint/2010/main" val="34970959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But let’s start with the map results first…</a:t>
            </a:r>
          </a:p>
          <a:p>
            <a:r>
              <a:rPr lang="en-GB" dirty="0"/>
              <a:t>Yesterday I ran a test on four points.  </a:t>
            </a:r>
          </a:p>
          <a:p>
            <a:endParaRPr lang="en-GB" dirty="0"/>
          </a:p>
        </p:txBody>
      </p:sp>
    </p:spTree>
    <p:extLst>
      <p:ext uri="{BB962C8B-B14F-4D97-AF65-F5344CB8AC3E}">
        <p14:creationId xmlns:p14="http://schemas.microsoft.com/office/powerpoint/2010/main" val="13058617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made searches from all 4 locations you see here</a:t>
            </a:r>
          </a:p>
          <a:p>
            <a:endParaRPr lang="en-US" dirty="0"/>
          </a:p>
          <a:p>
            <a:r>
              <a:rPr lang="en-US" dirty="0"/>
              <a:t>These are the four points from my scan around this stadium. </a:t>
            </a:r>
          </a:p>
          <a:p>
            <a:endParaRPr lang="en-US" dirty="0"/>
          </a:p>
          <a:p>
            <a:r>
              <a:rPr lang="en-US" dirty="0"/>
              <a:t>They're a mile apart from each other, and all within a mile of where you're sitting. Same search, "mortgage adviser". </a:t>
            </a:r>
            <a:endParaRPr lang="en-GB" dirty="0"/>
          </a:p>
        </p:txBody>
      </p:sp>
    </p:spTree>
    <p:extLst>
      <p:ext uri="{BB962C8B-B14F-4D97-AF65-F5344CB8AC3E}">
        <p14:creationId xmlns:p14="http://schemas.microsoft.com/office/powerpoint/2010/main" val="802671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the type of result you will see.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But from those locations a mile away from where we are, this is the top three Google showed at each one.
[point across them] Four different top threes. Six different firms sharing those spots. Firm A: top of the list here and here, second over there, and gone completely on this one.
The map shows you the firms nearest to where the searcher is standing.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if you check from your office, you'll probably look fine. Two miles away, it can be a completely different story.
Which means checking one phone tells you almost nothing. </a:t>
            </a:r>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the last few weeks I've been running lots of tests like this. 49 points in a grid across the city, each one a mile from the next, six miles edge to edge. Picture forty-nine people spread across Southampton, all searching at the same moment.
I ran two searches. The two-word one, "mortgage adviser". And a real client question, which I'll come to. </a:t>
            </a:r>
          </a:p>
          <a:p>
            <a:r>
              <a:rPr lang="en-US" dirty="0"/>
              <a:t>At every point we recorded who appeared on the map, and what Google's AI said, if it said anything at all.
This is a process I've built on specialist local search tools. It's methodical and repeatable, which matters, because it means we can run it again and measure exactly what's changed.</a:t>
            </a:r>
          </a:p>
          <a:p>
            <a:r>
              <a:rPr lang="en-US" dirty="0"/>
              <a:t> And as you'll see, things change.</a:t>
            </a:r>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the map.
Across those forty-nine points, twenty-seven different firms made Google's top three somewhere. The three names people actually see. The top three changes from one area to the next.
[If challenged: over sixty firms appear somewhere further down the list, but almost nobody scrolls past the top three.]
It's a fragmented market. Nobody owns the city.
Well. Almost nobody.</a:t>
            </a:r>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John Charcol, a national firm, is in the top three at fifty-one per cent of the city. Half of Southampton.
The next best firm manages thirty-seven per cent. After that, it drops to around a quarter.
That's not because they're better advisers than you. It's because they've done the homework Google marks. </a:t>
            </a:r>
          </a:p>
          <a:p>
            <a:endParaRPr lang="en-US" dirty="0"/>
          </a:p>
          <a:p>
            <a:r>
              <a:rPr lang="en-US" dirty="0"/>
              <a:t>And the homework can be learned.</a:t>
            </a:r>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F8E86-22CE-109C-6352-3741302085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7B79C8-841D-66F2-C168-EF1B1841E6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1DB000-63DF-79FF-E090-E097333F8F3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here's a real Southampton firm. A good firm. Seventy-one reviews, a perfect five-point-oh rating, been around for years. I'm not going to name them. They're not a case study. They're a mirror.
Yellow means they're in the top three at that point. Grey means they're not.
Their average position across the city is about seventh. They're in the top three at seven points out of forty-nine. Stand near their office and they're winning. At the other forty-two points, they're not one of the three names.
Be honest. How many of you think your map looks better than this?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 many of you have actually checked?</a:t>
            </a:r>
          </a:p>
          <a:p>
            <a:endParaRPr lang="en-GB" dirty="0"/>
          </a:p>
        </p:txBody>
      </p:sp>
    </p:spTree>
    <p:extLst>
      <p:ext uri="{BB962C8B-B14F-4D97-AF65-F5344CB8AC3E}">
        <p14:creationId xmlns:p14="http://schemas.microsoft.com/office/powerpoint/2010/main" val="23453166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here's the part that surprises people.
One firm in this scan has thirteen hundred and fifty reviews. Thirteen hundred and fifty. They're in the top three at two points out of forty-nine.
So if your plan for Google is "get more reviews", it's not enough. Google is weighing how relevant you look, how close you are, and how prominent you are across the web. Reviews are one signal. They're not the whole answer.</a:t>
            </a:r>
          </a:p>
          <a:p>
            <a:endParaRPr lang="en-GB" dirty="0"/>
          </a:p>
        </p:txBody>
      </p:sp>
    </p:spTree>
    <p:extLst>
      <p:ext uri="{BB962C8B-B14F-4D97-AF65-F5344CB8AC3E}">
        <p14:creationId xmlns:p14="http://schemas.microsoft.com/office/powerpoint/2010/main" val="12489668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1" i="0" kern="1200" dirty="0">
                <a:solidFill>
                  <a:schemeClr val="tx1"/>
                </a:solidFill>
                <a:effectLst/>
                <a:latin typeface="+mn-lt"/>
                <a:ea typeface="+mn-ea"/>
                <a:cs typeface="+mn-cs"/>
              </a:rPr>
              <a:t>And now the machine – AI,</a:t>
            </a:r>
          </a:p>
          <a:p>
            <a:pPr rtl="0"/>
            <a:endParaRPr lang="en-GB" sz="1200" b="0" i="0" kern="1200" dirty="0">
              <a:solidFill>
                <a:schemeClr val="tx1"/>
              </a:solidFill>
              <a:effectLst/>
              <a:latin typeface="+mn-lt"/>
              <a:ea typeface="+mn-ea"/>
              <a:cs typeface="+mn-cs"/>
            </a:endParaRPr>
          </a:p>
          <a:p>
            <a:pPr rtl="0"/>
            <a:r>
              <a:rPr lang="en-GB" sz="1200" b="0" i="0" kern="1200" dirty="0">
                <a:solidFill>
                  <a:schemeClr val="tx1"/>
                </a:solidFill>
                <a:effectLst/>
                <a:latin typeface="+mn-lt"/>
                <a:ea typeface="+mn-ea"/>
                <a:cs typeface="+mn-cs"/>
              </a:rPr>
              <a:t>For the two-word search, “mortgage adviser”, Google’s AI only answered at sixteen of the forty-nine points. Most of the time, people just get the map.</a:t>
            </a:r>
          </a:p>
          <a:p>
            <a:pPr rtl="0"/>
            <a:endParaRPr lang="en-GB" sz="1200" b="0" i="0" kern="1200" dirty="0">
              <a:solidFill>
                <a:schemeClr val="tx1"/>
              </a:solidFill>
              <a:effectLst/>
              <a:latin typeface="+mn-lt"/>
              <a:ea typeface="+mn-ea"/>
              <a:cs typeface="+mn-cs"/>
            </a:endParaRPr>
          </a:p>
          <a:p>
            <a:pPr rtl="0"/>
            <a:r>
              <a:rPr lang="en-GB" sz="1200" b="0" i="0" kern="1200" dirty="0">
                <a:solidFill>
                  <a:schemeClr val="tx1"/>
                </a:solidFill>
                <a:effectLst/>
                <a:latin typeface="+mn-lt"/>
                <a:ea typeface="+mn-ea"/>
                <a:cs typeface="+mn-cs"/>
              </a:rPr>
              <a:t>And when it does give an AI answer, look what you get. [point] A definition. What a mortgage adviser is. Sourced from </a:t>
            </a:r>
            <a:r>
              <a:rPr lang="en-GB" sz="1200" b="0" i="0" kern="1200" dirty="0" err="1">
                <a:solidFill>
                  <a:schemeClr val="tx1"/>
                </a:solidFill>
                <a:effectLst/>
                <a:latin typeface="+mn-lt"/>
                <a:ea typeface="+mn-ea"/>
                <a:cs typeface="+mn-cs"/>
              </a:rPr>
              <a:t>MoneyHelper</a:t>
            </a:r>
            <a:r>
              <a:rPr lang="en-GB" sz="1200" b="0" i="0" kern="1200" dirty="0">
                <a:solidFill>
                  <a:schemeClr val="tx1"/>
                </a:solidFill>
                <a:effectLst/>
                <a:latin typeface="+mn-lt"/>
                <a:ea typeface="+mn-ea"/>
                <a:cs typeface="+mn-cs"/>
              </a:rPr>
              <a:t> and </a:t>
            </a:r>
            <a:r>
              <a:rPr lang="en-GB" sz="1200" b="0" i="0" kern="1200" dirty="0" err="1">
                <a:solidFill>
                  <a:schemeClr val="tx1"/>
                </a:solidFill>
                <a:effectLst/>
                <a:latin typeface="+mn-lt"/>
                <a:ea typeface="+mn-ea"/>
                <a:cs typeface="+mn-cs"/>
              </a:rPr>
              <a:t>MoneySuperMarket</a:t>
            </a:r>
            <a:r>
              <a:rPr lang="en-GB" sz="1200" b="0" i="0" kern="1200" dirty="0">
                <a:solidFill>
                  <a:schemeClr val="tx1"/>
                </a:solidFill>
                <a:effectLst/>
                <a:latin typeface="+mn-lt"/>
                <a:ea typeface="+mn-ea"/>
                <a:cs typeface="+mn-cs"/>
              </a:rPr>
              <a:t>. Not a single local firm.</a:t>
            </a:r>
          </a:p>
          <a:p>
            <a:pPr rtl="0"/>
            <a:endParaRPr lang="en-GB" sz="1200" b="0" i="0" kern="1200" dirty="0">
              <a:solidFill>
                <a:schemeClr val="tx1"/>
              </a:solidFill>
              <a:effectLst/>
              <a:latin typeface="+mn-lt"/>
              <a:ea typeface="+mn-ea"/>
              <a:cs typeface="+mn-cs"/>
            </a:endParaRPr>
          </a:p>
          <a:p>
            <a:pPr rtl="0"/>
            <a:r>
              <a:rPr lang="en-GB" sz="1200" b="1" i="0" kern="1200" dirty="0">
                <a:solidFill>
                  <a:schemeClr val="tx1"/>
                </a:solidFill>
                <a:effectLst/>
                <a:latin typeface="+mn-lt"/>
                <a:ea typeface="+mn-ea"/>
                <a:cs typeface="+mn-cs"/>
              </a:rPr>
              <a:t>But remember our 35-year-old at eleven o’clock. She doesn’t type two words. She asks real questions. So I also asked Google one.</a:t>
            </a:r>
          </a:p>
        </p:txBody>
      </p:sp>
    </p:spTree>
    <p:extLst>
      <p:ext uri="{BB962C8B-B14F-4D97-AF65-F5344CB8AC3E}">
        <p14:creationId xmlns:p14="http://schemas.microsoft.com/office/powerpoint/2010/main" val="30663460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 asked the kind of thing she'd actually type: "first time buyer mortgage advice Southampton". – the type of question a possible client would ask. 
This time Google's AI answered everywhere. Forty-nine points out of forty-nine. And at forty-six of them, it didn't just explain. It recommended specific local firms, by name.
So for the questions your clients really ask, the machine is already choosing who to send them to.
</a:t>
            </a:r>
          </a:p>
          <a:p>
            <a:r>
              <a:rPr lang="en-US" b="1" dirty="0"/>
              <a:t>ARE YOU ONE OF THOSE FIRMS? THE ONES WHO ARE, ARE MAKING SURE THEIR WEBSITE IS STRUCTURED CORRECTLY</a:t>
            </a:r>
          </a:p>
          <a:p>
            <a:r>
              <a:rPr lang="en-US" dirty="0"/>
              <a:t>
</a:t>
            </a:r>
            <a:r>
              <a:rPr lang="en-GB" sz="1200" b="0" i="0" u="none" strike="noStrike" kern="1200" dirty="0">
                <a:solidFill>
                  <a:schemeClr val="tx1"/>
                </a:solidFill>
                <a:effectLst/>
                <a:latin typeface="+mn-lt"/>
                <a:ea typeface="+mn-ea"/>
                <a:cs typeface="+mn-cs"/>
              </a:rPr>
              <a:t>And it gets more direct than that.</a:t>
            </a:r>
            <a:endParaRPr lang="en-GB" dirty="0"/>
          </a:p>
        </p:txBody>
      </p:sp>
    </p:spTree>
    <p:extLst>
      <p:ext uri="{BB962C8B-B14F-4D97-AF65-F5344CB8AC3E}">
        <p14:creationId xmlns:p14="http://schemas.microsoft.com/office/powerpoint/2010/main" val="33615854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a:r>
              <a:rPr lang="en-GB" sz="1200" b="0" i="1" kern="1200" dirty="0">
                <a:solidFill>
                  <a:schemeClr val="tx1"/>
                </a:solidFill>
                <a:effectLst/>
                <a:latin typeface="+mn-lt"/>
                <a:ea typeface="+mn-ea"/>
                <a:cs typeface="+mn-cs"/>
              </a:rPr>
              <a:t>And what if she skips Google and asks ChatGPT the question she really wants answered: who’s the best mortgage broker in Southampton?”</a:t>
            </a:r>
            <a:endParaRPr lang="en-GB" sz="1200" b="0" i="0" kern="1200" dirty="0">
              <a:solidFill>
                <a:schemeClr val="tx1"/>
              </a:solidFill>
              <a:effectLst/>
              <a:latin typeface="+mn-lt"/>
              <a:ea typeface="+mn-ea"/>
              <a:cs typeface="+mn-cs"/>
            </a:endParaRPr>
          </a:p>
          <a:p>
            <a:endParaRPr lang="en-GB" dirty="0"/>
          </a:p>
          <a:p>
            <a:r>
              <a:rPr lang="en-GB" dirty="0"/>
              <a:t>Look at the first line. [point] "Based on current customer reviews, reputation and mortgage-market coverage." That's how it decides. And every firm it recommends comes with a star rating and a review count.</a:t>
            </a:r>
          </a:p>
          <a:p>
            <a:endParaRPr lang="en-GB" dirty="0"/>
          </a:p>
          <a:p>
            <a:r>
              <a:rPr lang="en-GB" dirty="0"/>
              <a:t>I ran that question through ChatGPT at all forty-nine points. It named firms every single time.</a:t>
            </a:r>
          </a:p>
          <a:p>
            <a:endParaRPr lang="en-GB" dirty="0"/>
          </a:p>
          <a:p>
            <a:r>
              <a:rPr lang="en-GB" dirty="0"/>
              <a:t>But here's the interesting bit: it looks in different places to Google. Google's AI reads your Google profile. ChatGPT reads Unbiased, </a:t>
            </a:r>
            <a:r>
              <a:rPr lang="en-GB" dirty="0" err="1"/>
              <a:t>VouchedFor</a:t>
            </a:r>
            <a:r>
              <a:rPr lang="en-GB" dirty="0"/>
              <a:t>, your own website. It even checks Companies House.</a:t>
            </a:r>
          </a:p>
          <a:p>
            <a:endParaRPr lang="en-GB" dirty="0"/>
          </a:p>
          <a:p>
            <a:r>
              <a:rPr lang="en-GB" dirty="0"/>
              <a:t>Different machines read different homework. If you're not on those sites, ChatGPT can't recommend you.</a:t>
            </a:r>
          </a:p>
        </p:txBody>
      </p:sp>
    </p:spTree>
    <p:extLst>
      <p:ext uri="{BB962C8B-B14F-4D97-AF65-F5344CB8AC3E}">
        <p14:creationId xmlns:p14="http://schemas.microsoft.com/office/powerpoint/2010/main" val="18112138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Remember the firm with thirteen hundred and fifty reviews? On the map, top three at just two points out of forty-nine.</a:t>
            </a:r>
          </a:p>
          <a:p>
            <a:endParaRPr lang="en-GB" dirty="0"/>
          </a:p>
          <a:p>
            <a:r>
              <a:rPr lang="en-GB" dirty="0"/>
              <a:t>In Google's AI Mode, named at forty-two. And ChatGPT named them in twenty-four of forty-nine.</a:t>
            </a:r>
          </a:p>
          <a:p>
            <a:endParaRPr lang="en-GB" dirty="0"/>
          </a:p>
          <a:p>
            <a:r>
              <a:rPr lang="en-GB" dirty="0"/>
              <a:t>Same firm. Same week. The map barely sees them. The machines keep recommending them.</a:t>
            </a:r>
          </a:p>
          <a:p>
            <a:endParaRPr lang="en-GB" dirty="0"/>
          </a:p>
          <a:p>
            <a:r>
              <a:rPr lang="en-GB" dirty="0"/>
              <a:t>So the map and the machines reward different homework. The map wants a clean, relevant profile close to the searcher. The AI, whether it's Google's or ChatGPT, wants reviews, ratings and clear facts it can quote. You need both. And the good news is, it's the same short list of jobs. I'll give it to you in a minute.</a:t>
            </a:r>
          </a:p>
        </p:txBody>
      </p:sp>
    </p:spTree>
    <p:extLst>
      <p:ext uri="{BB962C8B-B14F-4D97-AF65-F5344CB8AC3E}">
        <p14:creationId xmlns:p14="http://schemas.microsoft.com/office/powerpoint/2010/main" val="41736574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kern="1200" dirty="0">
                <a:solidFill>
                  <a:schemeClr val="tx1"/>
                </a:solidFill>
                <a:effectLst/>
                <a:latin typeface="+mn-lt"/>
                <a:ea typeface="+mn-ea"/>
                <a:cs typeface="+mn-cs"/>
              </a:rPr>
              <a:t>I could tell you that’s worrying. It isn’t. It’s the best news anyone in this room will get this week.</a:t>
            </a:r>
          </a:p>
          <a:p>
            <a:pPr rtl="0"/>
            <a:r>
              <a:rPr lang="en-GB" sz="1200" b="0" i="0" kern="1200" dirty="0">
                <a:solidFill>
                  <a:schemeClr val="tx1"/>
                </a:solidFill>
                <a:effectLst/>
                <a:latin typeface="+mn-lt"/>
                <a:ea typeface="+mn-ea"/>
                <a:cs typeface="+mn-cs"/>
              </a:rPr>
              <a:t>On the map, one national owns half the city. In Google’s AI, nobody owns it yet. The answers shift week to week. And ChatGPT? It recommends whoever it can find on Unbiased, </a:t>
            </a:r>
            <a:r>
              <a:rPr lang="en-GB" sz="1200" b="0" i="0" kern="1200" dirty="0" err="1">
                <a:solidFill>
                  <a:schemeClr val="tx1"/>
                </a:solidFill>
                <a:effectLst/>
                <a:latin typeface="+mn-lt"/>
                <a:ea typeface="+mn-ea"/>
                <a:cs typeface="+mn-cs"/>
              </a:rPr>
              <a:t>VouchedFor</a:t>
            </a:r>
            <a:r>
              <a:rPr lang="en-GB" sz="1200" b="0" i="0" kern="1200" dirty="0">
                <a:solidFill>
                  <a:schemeClr val="tx1"/>
                </a:solidFill>
                <a:effectLst/>
                <a:latin typeface="+mn-lt"/>
                <a:ea typeface="+mn-ea"/>
                <a:cs typeface="+mn-cs"/>
              </a:rPr>
              <a:t> and their own website. Most local firms simply aren’t there yet.</a:t>
            </a:r>
          </a:p>
          <a:p>
            <a:pPr rtl="0"/>
            <a:r>
              <a:rPr lang="en-GB" sz="1200" b="0" i="0" kern="1200" dirty="0">
                <a:solidFill>
                  <a:schemeClr val="tx1"/>
                </a:solidFill>
                <a:effectLst/>
                <a:latin typeface="+mn-lt"/>
                <a:ea typeface="+mn-ea"/>
                <a:cs typeface="+mn-cs"/>
              </a:rPr>
              <a:t>None of that is won by being the biggest, or the oldest, or even the best adviser in Southampton. It’s won by doing the homework these machines read. And that homework can be learned.</a:t>
            </a:r>
          </a:p>
        </p:txBody>
      </p:sp>
    </p:spTree>
    <p:extLst>
      <p:ext uri="{BB962C8B-B14F-4D97-AF65-F5344CB8AC3E}">
        <p14:creationId xmlns:p14="http://schemas.microsoft.com/office/powerpoint/2010/main" val="21323724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kern="1200" dirty="0">
                <a:solidFill>
                  <a:schemeClr val="tx1"/>
                </a:solidFill>
                <a:effectLst/>
                <a:latin typeface="+mn-lt"/>
                <a:ea typeface="+mn-ea"/>
                <a:cs typeface="+mn-cs"/>
              </a:rPr>
              <a:t>So what do you actually do about it? I promised you value, so here it is.</a:t>
            </a:r>
          </a:p>
          <a:p>
            <a:pPr rtl="0"/>
            <a:r>
              <a:rPr lang="en-GB" sz="1200" b="0" i="0" kern="1200" dirty="0">
                <a:solidFill>
                  <a:schemeClr val="tx1"/>
                </a:solidFill>
                <a:effectLst/>
                <a:latin typeface="+mn-lt"/>
                <a:ea typeface="+mn-ea"/>
                <a:cs typeface="+mn-cs"/>
              </a:rPr>
              <a:t>The map and the machines all want the same three things: be easy to quote, be safe to trust, and be clearly local. Two checklists cover all of it. No software, no new website. Things you or your team can start on Monday morning.</a:t>
            </a:r>
          </a:p>
          <a:p>
            <a:pPr rtl="0"/>
            <a:r>
              <a:rPr lang="en-GB" sz="1200" b="0" i="0" kern="1200" dirty="0">
                <a:solidFill>
                  <a:schemeClr val="tx1"/>
                </a:solidFill>
                <a:effectLst/>
                <a:latin typeface="+mn-lt"/>
                <a:ea typeface="+mn-ea"/>
                <a:cs typeface="+mn-cs"/>
              </a:rPr>
              <a:t>The first is your Google Business Profile, which is how you win more of the map. The second is how you get recommended by AI, both Google’s and ChatGPT, which is how you become the answer.</a:t>
            </a:r>
          </a:p>
          <a:p>
            <a:pPr rtl="0"/>
            <a:r>
              <a:rPr lang="en-GB" sz="1200" b="0" i="0" kern="1200" dirty="0">
                <a:solidFill>
                  <a:schemeClr val="tx1"/>
                </a:solidFill>
                <a:effectLst/>
                <a:latin typeface="+mn-lt"/>
                <a:ea typeface="+mn-ea"/>
                <a:cs typeface="+mn-cs"/>
              </a:rPr>
              <a:t>You don’t need to write these down. Just message me on LinkedIn and I’ll send you both, free, along with the Southampton findings.</a:t>
            </a:r>
          </a:p>
          <a:p>
            <a:pPr rtl="0"/>
            <a:endParaRPr lang="en-GB" sz="1200" b="0" i="0"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Connect with me on LinkedIn and send me a message. I’ll send you both checklists, and the first five get a free video check.</a:t>
            </a:r>
            <a:endParaRPr lang="en-GB"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1907947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Checklist one: your Google Business Profile. This is the map.
One: one listing per real office. I regularly find two or three: an old address, an adviser's personal listing, a duplicate someone made years ago. They split your signals. Merge them.
Two: make sure your primary category is "Mortgage broker". You'd be amazed how many are set to "Financial consultant" or something vaguer.
Three: use your real business name. Don't stuff "Best Mortgage Advice Southampton" into it. Google suspends listings for that.
</a:t>
            </a:r>
            <a:r>
              <a:rPr lang="en-GB" sz="1200" b="0" i="1" kern="1200" dirty="0">
                <a:solidFill>
                  <a:schemeClr val="tx1"/>
                </a:solidFill>
                <a:effectLst/>
                <a:latin typeface="+mn-lt"/>
                <a:ea typeface="+mn-ea"/>
                <a:cs typeface="+mn-cs"/>
              </a:rPr>
              <a:t>“Four: your name, address and phone number need to match everywhere they appear. In the trade we call these citations. Your website, the FCA register, Unbiased, </a:t>
            </a:r>
            <a:r>
              <a:rPr lang="en-GB" sz="1200" b="0" i="1" kern="1200" dirty="0" err="1">
                <a:solidFill>
                  <a:schemeClr val="tx1"/>
                </a:solidFill>
                <a:effectLst/>
                <a:latin typeface="+mn-lt"/>
                <a:ea typeface="+mn-ea"/>
                <a:cs typeface="+mn-cs"/>
              </a:rPr>
              <a:t>VouchedFor</a:t>
            </a:r>
            <a:r>
              <a:rPr lang="en-GB" sz="1200" b="0" i="1" kern="1200" dirty="0">
                <a:solidFill>
                  <a:schemeClr val="tx1"/>
                </a:solidFill>
                <a:effectLst/>
                <a:latin typeface="+mn-lt"/>
                <a:ea typeface="+mn-ea"/>
                <a:cs typeface="+mn-cs"/>
              </a:rPr>
              <a:t>, Companies House, Facebook. This one helps the map and the AI. When I looked at where ChatGPT got its recommendations, Unbiased, </a:t>
            </a:r>
            <a:r>
              <a:rPr lang="en-GB" sz="1200" b="0" i="1" kern="1200" dirty="0" err="1">
                <a:solidFill>
                  <a:schemeClr val="tx1"/>
                </a:solidFill>
                <a:effectLst/>
                <a:latin typeface="+mn-lt"/>
                <a:ea typeface="+mn-ea"/>
                <a:cs typeface="+mn-cs"/>
              </a:rPr>
              <a:t>VouchedFor</a:t>
            </a:r>
            <a:r>
              <a:rPr lang="en-GB" sz="1200" b="0" i="1" kern="1200" dirty="0">
                <a:solidFill>
                  <a:schemeClr val="tx1"/>
                </a:solidFill>
                <a:effectLst/>
                <a:latin typeface="+mn-lt"/>
                <a:ea typeface="+mn-ea"/>
                <a:cs typeface="+mn-cs"/>
              </a:rPr>
              <a:t> and Companies House were all near the top. If your details don’t match, it’s less sure you’re the same firm.”</a:t>
            </a: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Five: list </a:t>
            </a:r>
            <a:r>
              <a:rPr lang="en-US"/>
              <a:t>every service and </a:t>
            </a:r>
            <a:r>
              <a:rPr lang="en-US" dirty="0"/>
              <a:t>say which areas you cover.
Six: ask every completed client for a review and ask them to mention what you did and where. "Helped us remortgage in Totton" is worth far more than "great service".
Seven: reply to every review.
Eight: real photos, and a short post once a month. It shows Google, and clients, that someone's home.
None of that costs a penny. It's an afternoon's work. And remember: this is what Google's AI was quoting this week too.</a:t>
            </a:r>
          </a:p>
          <a:p>
            <a:endParaRPr lang="en-GB" dirty="0"/>
          </a:p>
        </p:txBody>
      </p:sp>
    </p:spTree>
    <p:extLst>
      <p:ext uri="{BB962C8B-B14F-4D97-AF65-F5344CB8AC3E}">
        <p14:creationId xmlns:p14="http://schemas.microsoft.com/office/powerpoint/2010/main" val="27682311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Checklist two: getting recommended by AI, Google’s and ChatGPT. This is exactly what the firms they named had in common.
One: one page per client question. Take the ten questions you answer every week and give each its own page.
Two: answer it in the first two sentences. "Can I get a mortgage with one year's accounts? Often, yes. Some lenders will accept one year if you have a strong track record." Then the detail.
Three: state plain facts clearly. That you're FCA-regulated, how you're paid, who you help, which areas you cover. When I looked at what the AI quoted from the firm it named most, it was exactly those facts.
Four: a named adviser on every page, with a photo and qualifications. Google is cautious about money topics. It wants a qualified human behind the advice.
Five: FAQ and business schema. It sounds technical, but it's just labelling. Whoever does your website can add it in an afternoon.
Six: get mentioned elsewhere. Unbiased, </a:t>
            </a:r>
            <a:r>
              <a:rPr lang="en-US" dirty="0" err="1"/>
              <a:t>VouchedFor</a:t>
            </a:r>
            <a:r>
              <a:rPr lang="en-US" dirty="0"/>
              <a:t>, Trustpilot, your estate agent partners' websites. The AI was reading all of those.
Seven: be the name clients recommend in local Facebook groups. The AI was reading those too. You can't post your own recommendations, but you can ask happy clients to.
Eight: test yourself once a month. Ask Google, ChatGPT and Gemini the questions your clients ask, and see who gets named.
And yes, every one of those pages is a financial promotion, so it goes through compliance. That's not a barrier. It's your advantage. Accurate, compliant, local answers are exactly what the AI is looking for.</a:t>
            </a:r>
          </a:p>
          <a:p>
            <a:endParaRPr lang="en-GB" dirty="0"/>
          </a:p>
        </p:txBody>
      </p:sp>
    </p:spTree>
    <p:extLst>
      <p:ext uri="{BB962C8B-B14F-4D97-AF65-F5344CB8AC3E}">
        <p14:creationId xmlns:p14="http://schemas.microsoft.com/office/powerpoint/2010/main" val="28891611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Do those two checklists, and here's what winning looks like.
Same 35 year-old. Same Tuesday night. Same questions. This time, when Google explains whether she needs a broker, it's your words, with your firm cited underneath. And when she types "mortgage adviser", you're one of the three names on her map, not just outside your own office, but across the city.
When she rings you, she already trusts you. You haven't sold her anything. You were simply the one who answered.</a:t>
            </a:r>
          </a:p>
          <a:p>
            <a:endParaRPr lang="en-GB" dirty="0"/>
          </a:p>
        </p:txBody>
      </p:sp>
    </p:spTree>
    <p:extLst>
      <p:ext uri="{BB962C8B-B14F-4D97-AF65-F5344CB8AC3E}">
        <p14:creationId xmlns:p14="http://schemas.microsoft.com/office/powerpoint/2010/main" val="41595016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86C4F-B240-C9AE-7C05-1CD4A33531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BE5C11-D113-3180-1E01-60E7718F62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73E614-6B1F-0E2C-528E-5ADE02252B3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you'd like to know where you stand, here's the offer for this room.
I'll record a free five-minute video check of your firm. It'll show you where you appear on the map across your town, whether Google's AI mentions you, and the one fix I'd do first.
I can only do 5 of these properly, so it's the first 5 who request it from me, and it closes on Friday 31 October.
</a:t>
            </a:r>
            <a:endParaRPr lang="en-GB" dirty="0"/>
          </a:p>
        </p:txBody>
      </p:sp>
    </p:spTree>
    <p:extLst>
      <p:ext uri="{BB962C8B-B14F-4D97-AF65-F5344CB8AC3E}">
        <p14:creationId xmlns:p14="http://schemas.microsoft.com/office/powerpoint/2010/main" val="8421762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07D6F-6297-B890-0B64-13372608F2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2E2AF7-047D-F75B-2223-CF72D09F88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1E069F-31FB-01F1-2802-CE61DDB0B76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Last thing.
Tonight, somebody in Southampton or the town you operate in will ask Google whether they need a mortgage adviser. Right now, the map will probably show them a national firm, and if Google's AI answers at all, it will build its answer from someone's Google profile and website.
Make sure next time, the answer is you. Thank you.</a:t>
            </a:r>
          </a:p>
          <a:p>
            <a:endParaRPr lang="en-GB" dirty="0"/>
          </a:p>
          <a:p>
            <a:r>
              <a:rPr lang="en-GB" sz="1200" b="0" i="0" u="none" strike="noStrike" kern="1200" dirty="0">
                <a:solidFill>
                  <a:schemeClr val="tx1"/>
                </a:solidFill>
                <a:effectLst/>
                <a:latin typeface="+mn-lt"/>
                <a:ea typeface="+mn-ea"/>
                <a:cs typeface="+mn-cs"/>
              </a:rPr>
              <a:t>Connect with me on LinkedIn, drop me a line and I’ll send you both checklists, and the first 5 get a free video check.</a:t>
            </a:r>
            <a:endParaRPr lang="en-GB" dirty="0"/>
          </a:p>
        </p:txBody>
      </p:sp>
    </p:spTree>
    <p:extLst>
      <p:ext uri="{BB962C8B-B14F-4D97-AF65-F5344CB8AC3E}">
        <p14:creationId xmlns:p14="http://schemas.microsoft.com/office/powerpoint/2010/main" val="37568722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ajd tytułowy">
    <p:spTree>
      <p:nvGrpSpPr>
        <p:cNvPr id="1" name=""/>
        <p:cNvGrpSpPr/>
        <p:nvPr/>
      </p:nvGrpSpPr>
      <p:grpSpPr>
        <a:xfrm>
          <a:off x="0" y="0"/>
          <a:ext cx="0" cy="0"/>
          <a:chOff x="0" y="0"/>
          <a:chExt cx="0" cy="0"/>
        </a:xfrm>
      </p:grpSpPr>
      <p:sp>
        <p:nvSpPr>
          <p:cNvPr id="3" name="Podtytuł 2">
            <a:extLst>
              <a:ext uri="{FF2B5EF4-FFF2-40B4-BE49-F238E27FC236}">
                <a16:creationId xmlns:a16="http://schemas.microsoft.com/office/drawing/2014/main" id="{F2D8A524-F895-4768-9C4F-EACE189856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7" name="Title 6">
            <a:extLst>
              <a:ext uri="{FF2B5EF4-FFF2-40B4-BE49-F238E27FC236}">
                <a16:creationId xmlns:a16="http://schemas.microsoft.com/office/drawing/2014/main" id="{D3F79A4D-4DE3-5FA8-CD0D-866D9A6368DE}"/>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546787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383F015-7627-49FE-B75B-A7E56E926236}"/>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7F300CE7-DB58-46F1-82ED-785118C31357}"/>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E752CD63-F765-48B8-B883-44172B90DC9A}"/>
              </a:ext>
            </a:extLst>
          </p:cNvPr>
          <p:cNvSpPr>
            <a:spLocks noGrp="1"/>
          </p:cNvSpPr>
          <p:nvPr>
            <p:ph type="dt" sz="half" idx="10"/>
          </p:nvPr>
        </p:nvSpPr>
        <p:spPr/>
        <p:txBody>
          <a:bodyPr/>
          <a:lstStyle/>
          <a:p>
            <a:fld id="{2773E30F-8762-4EBF-A158-6279D80FA6E8}" type="datetime1">
              <a:rPr lang="pl-PL" smtClean="0"/>
              <a:t>23.10.2026</a:t>
            </a:fld>
            <a:endParaRPr lang="pl-PL"/>
          </a:p>
        </p:txBody>
      </p:sp>
      <p:sp>
        <p:nvSpPr>
          <p:cNvPr id="5" name="Symbol zastępczy stopki 4">
            <a:extLst>
              <a:ext uri="{FF2B5EF4-FFF2-40B4-BE49-F238E27FC236}">
                <a16:creationId xmlns:a16="http://schemas.microsoft.com/office/drawing/2014/main" id="{63429F08-9BA5-47C8-A1FC-349EB672B17C}"/>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794BDA43-B97B-4063-909D-9C6F0B034D1E}"/>
              </a:ext>
            </a:extLst>
          </p:cNvPr>
          <p:cNvSpPr>
            <a:spLocks noGrp="1"/>
          </p:cNvSpPr>
          <p:nvPr>
            <p:ph type="sldNum" sz="quarter" idx="12"/>
          </p:nvPr>
        </p:nvSpPr>
        <p:spPr/>
        <p:txBody>
          <a:bodyPr/>
          <a:lstStyle/>
          <a:p>
            <a:fld id="{FF73B09D-AA1D-4CBB-8892-CA79D8DBF883}" type="slidenum">
              <a:rPr lang="pl-PL" smtClean="0"/>
              <a:t>‹#›</a:t>
            </a:fld>
            <a:endParaRPr lang="pl-PL"/>
          </a:p>
        </p:txBody>
      </p:sp>
    </p:spTree>
    <p:extLst>
      <p:ext uri="{BB962C8B-B14F-4D97-AF65-F5344CB8AC3E}">
        <p14:creationId xmlns:p14="http://schemas.microsoft.com/office/powerpoint/2010/main" val="1770028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D1D76BD-6993-4D95-8867-6E81F9FA9396}"/>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A94F2EA9-50FF-4D9F-821E-2925979AD4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74617C88-4244-406A-B377-1436C150EC79}"/>
              </a:ext>
            </a:extLst>
          </p:cNvPr>
          <p:cNvSpPr>
            <a:spLocks noGrp="1"/>
          </p:cNvSpPr>
          <p:nvPr>
            <p:ph type="dt" sz="half" idx="10"/>
          </p:nvPr>
        </p:nvSpPr>
        <p:spPr/>
        <p:txBody>
          <a:bodyPr/>
          <a:lstStyle/>
          <a:p>
            <a:fld id="{177F37BA-C2B8-4F5F-94CB-E2AD80052F7A}" type="datetime1">
              <a:rPr lang="pl-PL" smtClean="0"/>
              <a:t>23.10.2026</a:t>
            </a:fld>
            <a:endParaRPr lang="pl-PL"/>
          </a:p>
        </p:txBody>
      </p:sp>
      <p:sp>
        <p:nvSpPr>
          <p:cNvPr id="5" name="Symbol zastępczy stopki 4">
            <a:extLst>
              <a:ext uri="{FF2B5EF4-FFF2-40B4-BE49-F238E27FC236}">
                <a16:creationId xmlns:a16="http://schemas.microsoft.com/office/drawing/2014/main" id="{CB34D0E0-5A76-4025-995D-17F5ECABF5B9}"/>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15CD9B93-3ED1-41F9-861B-546338A88B93}"/>
              </a:ext>
            </a:extLst>
          </p:cNvPr>
          <p:cNvSpPr>
            <a:spLocks noGrp="1"/>
          </p:cNvSpPr>
          <p:nvPr>
            <p:ph type="sldNum" sz="quarter" idx="12"/>
          </p:nvPr>
        </p:nvSpPr>
        <p:spPr/>
        <p:txBody>
          <a:bodyPr/>
          <a:lstStyle/>
          <a:p>
            <a:fld id="{FF73B09D-AA1D-4CBB-8892-CA79D8DBF883}" type="slidenum">
              <a:rPr lang="pl-PL" smtClean="0"/>
              <a:t>‹#›</a:t>
            </a:fld>
            <a:endParaRPr lang="pl-PL"/>
          </a:p>
        </p:txBody>
      </p:sp>
    </p:spTree>
    <p:extLst>
      <p:ext uri="{BB962C8B-B14F-4D97-AF65-F5344CB8AC3E}">
        <p14:creationId xmlns:p14="http://schemas.microsoft.com/office/powerpoint/2010/main" val="3618505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DCEA2C4-B899-4DB0-AFD0-6767ECAA2B29}"/>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DE925E3D-D13B-4DD5-944F-C44AA7E8B5D6}"/>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CAF7C4C4-11CD-47EA-A2C1-6854E471CBFE}"/>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67E5151C-CF9C-4E33-B49D-4F541EC03DC4}"/>
              </a:ext>
            </a:extLst>
          </p:cNvPr>
          <p:cNvSpPr>
            <a:spLocks noGrp="1"/>
          </p:cNvSpPr>
          <p:nvPr>
            <p:ph type="dt" sz="half" idx="10"/>
          </p:nvPr>
        </p:nvSpPr>
        <p:spPr/>
        <p:txBody>
          <a:bodyPr/>
          <a:lstStyle/>
          <a:p>
            <a:fld id="{1C7AFD26-2577-4D50-A052-CF87274FCD3D}" type="datetime1">
              <a:rPr lang="pl-PL" smtClean="0"/>
              <a:t>23.10.2026</a:t>
            </a:fld>
            <a:endParaRPr lang="pl-PL"/>
          </a:p>
        </p:txBody>
      </p:sp>
      <p:sp>
        <p:nvSpPr>
          <p:cNvPr id="6" name="Symbol zastępczy stopki 5">
            <a:extLst>
              <a:ext uri="{FF2B5EF4-FFF2-40B4-BE49-F238E27FC236}">
                <a16:creationId xmlns:a16="http://schemas.microsoft.com/office/drawing/2014/main" id="{6AFE00C4-50A6-4FD2-A3DA-F92FF07F88EA}"/>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5AC6CA36-1525-4DCA-A951-9D0839EBCA63}"/>
              </a:ext>
            </a:extLst>
          </p:cNvPr>
          <p:cNvSpPr>
            <a:spLocks noGrp="1"/>
          </p:cNvSpPr>
          <p:nvPr>
            <p:ph type="sldNum" sz="quarter" idx="12"/>
          </p:nvPr>
        </p:nvSpPr>
        <p:spPr/>
        <p:txBody>
          <a:bodyPr/>
          <a:lstStyle/>
          <a:p>
            <a:fld id="{FF73B09D-AA1D-4CBB-8892-CA79D8DBF883}" type="slidenum">
              <a:rPr lang="pl-PL" smtClean="0"/>
              <a:t>‹#›</a:t>
            </a:fld>
            <a:endParaRPr lang="pl-PL"/>
          </a:p>
        </p:txBody>
      </p:sp>
    </p:spTree>
    <p:extLst>
      <p:ext uri="{BB962C8B-B14F-4D97-AF65-F5344CB8AC3E}">
        <p14:creationId xmlns:p14="http://schemas.microsoft.com/office/powerpoint/2010/main" val="4140355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30CCC34-D693-4099-9C2B-7624C9C24186}"/>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E16D80FD-B88E-49B3-9290-92C43A04BF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4A2ED3E0-EE4B-412C-8BC3-D48FF6D1F56D}"/>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0736B716-172B-41B4-B8F3-E5B0CB206F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1BC21126-8449-408D-BE91-2AA80A37433E}"/>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4CD367F4-BB2E-4C60-8B09-75196BA6455D}"/>
              </a:ext>
            </a:extLst>
          </p:cNvPr>
          <p:cNvSpPr>
            <a:spLocks noGrp="1"/>
          </p:cNvSpPr>
          <p:nvPr>
            <p:ph type="dt" sz="half" idx="10"/>
          </p:nvPr>
        </p:nvSpPr>
        <p:spPr/>
        <p:txBody>
          <a:bodyPr/>
          <a:lstStyle/>
          <a:p>
            <a:fld id="{C2F157A7-343E-4AEE-9AD6-5BC88D74186D}" type="datetime1">
              <a:rPr lang="pl-PL" smtClean="0"/>
              <a:t>23.10.2026</a:t>
            </a:fld>
            <a:endParaRPr lang="pl-PL"/>
          </a:p>
        </p:txBody>
      </p:sp>
      <p:sp>
        <p:nvSpPr>
          <p:cNvPr id="8" name="Symbol zastępczy stopki 7">
            <a:extLst>
              <a:ext uri="{FF2B5EF4-FFF2-40B4-BE49-F238E27FC236}">
                <a16:creationId xmlns:a16="http://schemas.microsoft.com/office/drawing/2014/main" id="{78123A07-615C-4DE1-B421-8A3BA4EE39E7}"/>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48E2C4EB-F78D-40A0-9A34-189E19F0A69D}"/>
              </a:ext>
            </a:extLst>
          </p:cNvPr>
          <p:cNvSpPr>
            <a:spLocks noGrp="1"/>
          </p:cNvSpPr>
          <p:nvPr>
            <p:ph type="sldNum" sz="quarter" idx="12"/>
          </p:nvPr>
        </p:nvSpPr>
        <p:spPr/>
        <p:txBody>
          <a:bodyPr/>
          <a:lstStyle/>
          <a:p>
            <a:fld id="{FF73B09D-AA1D-4CBB-8892-CA79D8DBF883}" type="slidenum">
              <a:rPr lang="pl-PL" smtClean="0"/>
              <a:t>‹#›</a:t>
            </a:fld>
            <a:endParaRPr lang="pl-PL"/>
          </a:p>
        </p:txBody>
      </p:sp>
    </p:spTree>
    <p:extLst>
      <p:ext uri="{BB962C8B-B14F-4D97-AF65-F5344CB8AC3E}">
        <p14:creationId xmlns:p14="http://schemas.microsoft.com/office/powerpoint/2010/main" val="391221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67B62E8-B9C2-417C-BD32-0A4EFC37FEB1}"/>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95AD39CF-41FF-49BE-B9B9-E5F6CD100785}"/>
              </a:ext>
            </a:extLst>
          </p:cNvPr>
          <p:cNvSpPr>
            <a:spLocks noGrp="1"/>
          </p:cNvSpPr>
          <p:nvPr>
            <p:ph type="dt" sz="half" idx="10"/>
          </p:nvPr>
        </p:nvSpPr>
        <p:spPr/>
        <p:txBody>
          <a:bodyPr/>
          <a:lstStyle/>
          <a:p>
            <a:fld id="{0D95E6B1-1243-4F3F-9735-132CBC6AF3DF}" type="datetime1">
              <a:rPr lang="pl-PL" smtClean="0"/>
              <a:t>23.10.2026</a:t>
            </a:fld>
            <a:endParaRPr lang="pl-PL"/>
          </a:p>
        </p:txBody>
      </p:sp>
      <p:sp>
        <p:nvSpPr>
          <p:cNvPr id="4" name="Symbol zastępczy stopki 3">
            <a:extLst>
              <a:ext uri="{FF2B5EF4-FFF2-40B4-BE49-F238E27FC236}">
                <a16:creationId xmlns:a16="http://schemas.microsoft.com/office/drawing/2014/main" id="{1271A445-7AC6-4748-8A2E-2449784514D7}"/>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3DB0F69D-4495-47CC-8CB9-09B195377CF5}"/>
              </a:ext>
            </a:extLst>
          </p:cNvPr>
          <p:cNvSpPr>
            <a:spLocks noGrp="1"/>
          </p:cNvSpPr>
          <p:nvPr>
            <p:ph type="sldNum" sz="quarter" idx="12"/>
          </p:nvPr>
        </p:nvSpPr>
        <p:spPr/>
        <p:txBody>
          <a:bodyPr/>
          <a:lstStyle/>
          <a:p>
            <a:fld id="{FF73B09D-AA1D-4CBB-8892-CA79D8DBF883}" type="slidenum">
              <a:rPr lang="pl-PL" smtClean="0"/>
              <a:t>‹#›</a:t>
            </a:fld>
            <a:endParaRPr lang="pl-PL"/>
          </a:p>
        </p:txBody>
      </p:sp>
    </p:spTree>
    <p:extLst>
      <p:ext uri="{BB962C8B-B14F-4D97-AF65-F5344CB8AC3E}">
        <p14:creationId xmlns:p14="http://schemas.microsoft.com/office/powerpoint/2010/main" val="4022074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0DC9E227-7F3A-41EB-AAA3-40975E35420F}"/>
              </a:ext>
            </a:extLst>
          </p:cNvPr>
          <p:cNvSpPr>
            <a:spLocks noGrp="1"/>
          </p:cNvSpPr>
          <p:nvPr>
            <p:ph type="dt" sz="half" idx="10"/>
          </p:nvPr>
        </p:nvSpPr>
        <p:spPr/>
        <p:txBody>
          <a:bodyPr/>
          <a:lstStyle/>
          <a:p>
            <a:fld id="{3BF6D9A5-5A51-45F1-A758-050418082578}" type="datetime1">
              <a:rPr lang="pl-PL" smtClean="0"/>
              <a:t>23.10.2026</a:t>
            </a:fld>
            <a:endParaRPr lang="pl-PL"/>
          </a:p>
        </p:txBody>
      </p:sp>
      <p:sp>
        <p:nvSpPr>
          <p:cNvPr id="3" name="Symbol zastępczy stopki 2">
            <a:extLst>
              <a:ext uri="{FF2B5EF4-FFF2-40B4-BE49-F238E27FC236}">
                <a16:creationId xmlns:a16="http://schemas.microsoft.com/office/drawing/2014/main" id="{7F408A07-00F7-4D07-BB22-45F5BB807FEB}"/>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25F42779-7194-4DEB-B483-63C0E8C02FE4}"/>
              </a:ext>
            </a:extLst>
          </p:cNvPr>
          <p:cNvSpPr>
            <a:spLocks noGrp="1"/>
          </p:cNvSpPr>
          <p:nvPr>
            <p:ph type="sldNum" sz="quarter" idx="12"/>
          </p:nvPr>
        </p:nvSpPr>
        <p:spPr/>
        <p:txBody>
          <a:bodyPr/>
          <a:lstStyle/>
          <a:p>
            <a:fld id="{FF73B09D-AA1D-4CBB-8892-CA79D8DBF883}" type="slidenum">
              <a:rPr lang="pl-PL" smtClean="0"/>
              <a:t>‹#›</a:t>
            </a:fld>
            <a:endParaRPr lang="pl-PL"/>
          </a:p>
        </p:txBody>
      </p:sp>
    </p:spTree>
    <p:extLst>
      <p:ext uri="{BB962C8B-B14F-4D97-AF65-F5344CB8AC3E}">
        <p14:creationId xmlns:p14="http://schemas.microsoft.com/office/powerpoint/2010/main" val="1927604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115E4C9-A0CC-4137-BC1F-E5F79EAEC109}"/>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05C17B54-6322-4406-AEC2-A276C4A00A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A60796F6-AAF4-4BC8-8305-1286263010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FC6F4AF8-954F-40C4-B683-23F75D71571C}"/>
              </a:ext>
            </a:extLst>
          </p:cNvPr>
          <p:cNvSpPr>
            <a:spLocks noGrp="1"/>
          </p:cNvSpPr>
          <p:nvPr>
            <p:ph type="dt" sz="half" idx="10"/>
          </p:nvPr>
        </p:nvSpPr>
        <p:spPr/>
        <p:txBody>
          <a:bodyPr/>
          <a:lstStyle/>
          <a:p>
            <a:fld id="{B05F6DB4-EC29-4CE4-BE5F-DADF4E29A638}" type="datetime1">
              <a:rPr lang="pl-PL" smtClean="0"/>
              <a:t>23.10.2026</a:t>
            </a:fld>
            <a:endParaRPr lang="pl-PL"/>
          </a:p>
        </p:txBody>
      </p:sp>
      <p:sp>
        <p:nvSpPr>
          <p:cNvPr id="6" name="Symbol zastępczy stopki 5">
            <a:extLst>
              <a:ext uri="{FF2B5EF4-FFF2-40B4-BE49-F238E27FC236}">
                <a16:creationId xmlns:a16="http://schemas.microsoft.com/office/drawing/2014/main" id="{A0E382C4-041D-4099-8945-19428DA34363}"/>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03D715A6-607A-416B-9125-0AE555BE5E5F}"/>
              </a:ext>
            </a:extLst>
          </p:cNvPr>
          <p:cNvSpPr>
            <a:spLocks noGrp="1"/>
          </p:cNvSpPr>
          <p:nvPr>
            <p:ph type="sldNum" sz="quarter" idx="12"/>
          </p:nvPr>
        </p:nvSpPr>
        <p:spPr/>
        <p:txBody>
          <a:bodyPr/>
          <a:lstStyle/>
          <a:p>
            <a:fld id="{FF73B09D-AA1D-4CBB-8892-CA79D8DBF883}" type="slidenum">
              <a:rPr lang="pl-PL" smtClean="0"/>
              <a:t>‹#›</a:t>
            </a:fld>
            <a:endParaRPr lang="pl-PL"/>
          </a:p>
        </p:txBody>
      </p:sp>
    </p:spTree>
    <p:extLst>
      <p:ext uri="{BB962C8B-B14F-4D97-AF65-F5344CB8AC3E}">
        <p14:creationId xmlns:p14="http://schemas.microsoft.com/office/powerpoint/2010/main" val="1800454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661514A-DDB2-4FDD-A049-50F3681174E7}"/>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6CC5F10B-F85D-4E69-90EB-55C1A05308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B8EC5B8A-8E08-4F4A-BB25-AE857A0724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E567A4C1-A90D-42F1-8D64-9D4C841F6449}"/>
              </a:ext>
            </a:extLst>
          </p:cNvPr>
          <p:cNvSpPr>
            <a:spLocks noGrp="1"/>
          </p:cNvSpPr>
          <p:nvPr>
            <p:ph type="dt" sz="half" idx="10"/>
          </p:nvPr>
        </p:nvSpPr>
        <p:spPr/>
        <p:txBody>
          <a:bodyPr/>
          <a:lstStyle/>
          <a:p>
            <a:fld id="{CC79C4F6-E6AC-4FF8-9E66-C5CC0349C3A7}" type="datetime1">
              <a:rPr lang="pl-PL" smtClean="0"/>
              <a:t>23.10.2026</a:t>
            </a:fld>
            <a:endParaRPr lang="pl-PL"/>
          </a:p>
        </p:txBody>
      </p:sp>
      <p:sp>
        <p:nvSpPr>
          <p:cNvPr id="6" name="Symbol zastępczy stopki 5">
            <a:extLst>
              <a:ext uri="{FF2B5EF4-FFF2-40B4-BE49-F238E27FC236}">
                <a16:creationId xmlns:a16="http://schemas.microsoft.com/office/drawing/2014/main" id="{4D7A1BE4-6004-40A0-BF26-2498DD63B256}"/>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7DDFAEF1-FA74-4E98-8F86-0D244253D9E3}"/>
              </a:ext>
            </a:extLst>
          </p:cNvPr>
          <p:cNvSpPr>
            <a:spLocks noGrp="1"/>
          </p:cNvSpPr>
          <p:nvPr>
            <p:ph type="sldNum" sz="quarter" idx="12"/>
          </p:nvPr>
        </p:nvSpPr>
        <p:spPr/>
        <p:txBody>
          <a:bodyPr/>
          <a:lstStyle/>
          <a:p>
            <a:fld id="{FF73B09D-AA1D-4CBB-8892-CA79D8DBF883}" type="slidenum">
              <a:rPr lang="pl-PL" smtClean="0"/>
              <a:t>‹#›</a:t>
            </a:fld>
            <a:endParaRPr lang="pl-PL"/>
          </a:p>
        </p:txBody>
      </p:sp>
    </p:spTree>
    <p:extLst>
      <p:ext uri="{BB962C8B-B14F-4D97-AF65-F5344CB8AC3E}">
        <p14:creationId xmlns:p14="http://schemas.microsoft.com/office/powerpoint/2010/main" val="838862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E69FCAC-995C-47E3-A08C-A69260CCE2D5}"/>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F3D58970-18B7-47AF-8347-C1B20887EECE}"/>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BF991296-A48F-4F8C-8079-2F88B684E47B}"/>
              </a:ext>
            </a:extLst>
          </p:cNvPr>
          <p:cNvSpPr>
            <a:spLocks noGrp="1"/>
          </p:cNvSpPr>
          <p:nvPr>
            <p:ph type="dt" sz="half" idx="10"/>
          </p:nvPr>
        </p:nvSpPr>
        <p:spPr/>
        <p:txBody>
          <a:bodyPr/>
          <a:lstStyle/>
          <a:p>
            <a:fld id="{41526147-D8F8-4DAD-ACA7-CBA3D344994F}" type="datetime1">
              <a:rPr lang="pl-PL" smtClean="0"/>
              <a:t>23.10.2026</a:t>
            </a:fld>
            <a:endParaRPr lang="pl-PL"/>
          </a:p>
        </p:txBody>
      </p:sp>
      <p:sp>
        <p:nvSpPr>
          <p:cNvPr id="5" name="Symbol zastępczy stopki 4">
            <a:extLst>
              <a:ext uri="{FF2B5EF4-FFF2-40B4-BE49-F238E27FC236}">
                <a16:creationId xmlns:a16="http://schemas.microsoft.com/office/drawing/2014/main" id="{F4D853FC-CAEE-419F-A67A-6B9948ADA50E}"/>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2FB4714D-CE27-41A9-936A-3300E0F5396C}"/>
              </a:ext>
            </a:extLst>
          </p:cNvPr>
          <p:cNvSpPr>
            <a:spLocks noGrp="1"/>
          </p:cNvSpPr>
          <p:nvPr>
            <p:ph type="sldNum" sz="quarter" idx="12"/>
          </p:nvPr>
        </p:nvSpPr>
        <p:spPr/>
        <p:txBody>
          <a:bodyPr/>
          <a:lstStyle/>
          <a:p>
            <a:fld id="{FF73B09D-AA1D-4CBB-8892-CA79D8DBF883}" type="slidenum">
              <a:rPr lang="pl-PL" smtClean="0"/>
              <a:t>‹#›</a:t>
            </a:fld>
            <a:endParaRPr lang="pl-PL"/>
          </a:p>
        </p:txBody>
      </p:sp>
    </p:spTree>
    <p:extLst>
      <p:ext uri="{BB962C8B-B14F-4D97-AF65-F5344CB8AC3E}">
        <p14:creationId xmlns:p14="http://schemas.microsoft.com/office/powerpoint/2010/main" val="34814405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1FF7F956-EBEC-464E-B97A-D60C90A0F86C}"/>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2CADCD29-0EA0-4403-A037-66EFAB1B0A58}"/>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FA1E0D44-F681-4CDB-A1E5-F5FCBF7BA09A}"/>
              </a:ext>
            </a:extLst>
          </p:cNvPr>
          <p:cNvSpPr>
            <a:spLocks noGrp="1"/>
          </p:cNvSpPr>
          <p:nvPr>
            <p:ph type="dt" sz="half" idx="10"/>
          </p:nvPr>
        </p:nvSpPr>
        <p:spPr/>
        <p:txBody>
          <a:bodyPr/>
          <a:lstStyle/>
          <a:p>
            <a:fld id="{EAA24DF9-F447-4DAC-916C-7C49DD28C6EB}" type="datetime1">
              <a:rPr lang="pl-PL" smtClean="0"/>
              <a:t>23.10.2026</a:t>
            </a:fld>
            <a:endParaRPr lang="pl-PL"/>
          </a:p>
        </p:txBody>
      </p:sp>
      <p:sp>
        <p:nvSpPr>
          <p:cNvPr id="5" name="Symbol zastępczy stopki 4">
            <a:extLst>
              <a:ext uri="{FF2B5EF4-FFF2-40B4-BE49-F238E27FC236}">
                <a16:creationId xmlns:a16="http://schemas.microsoft.com/office/drawing/2014/main" id="{71853501-A536-460A-B7AC-23F4F2B899F6}"/>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C29F575F-ECFA-4B8B-B18B-2B912BEA8374}"/>
              </a:ext>
            </a:extLst>
          </p:cNvPr>
          <p:cNvSpPr>
            <a:spLocks noGrp="1"/>
          </p:cNvSpPr>
          <p:nvPr>
            <p:ph type="sldNum" sz="quarter" idx="12"/>
          </p:nvPr>
        </p:nvSpPr>
        <p:spPr/>
        <p:txBody>
          <a:bodyPr/>
          <a:lstStyle/>
          <a:p>
            <a:fld id="{FF73B09D-AA1D-4CBB-8892-CA79D8DBF883}" type="slidenum">
              <a:rPr lang="pl-PL" smtClean="0"/>
              <a:t>‹#›</a:t>
            </a:fld>
            <a:endParaRPr lang="pl-PL"/>
          </a:p>
        </p:txBody>
      </p:sp>
    </p:spTree>
    <p:extLst>
      <p:ext uri="{BB962C8B-B14F-4D97-AF65-F5344CB8AC3E}">
        <p14:creationId xmlns:p14="http://schemas.microsoft.com/office/powerpoint/2010/main" val="40924283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2180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05CC7AA2-68C4-490E-9126-01B27C5B58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63E244C8-04FF-4A17-8C3D-48649E02FC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3364476A-26B9-4662-B98C-8B31759DF7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98766F-6C71-49B4-B5BE-0132CE711AE0}" type="datetime1">
              <a:rPr lang="pl-PL" smtClean="0"/>
              <a:t>23.10.2026</a:t>
            </a:fld>
            <a:endParaRPr lang="pl-PL"/>
          </a:p>
        </p:txBody>
      </p:sp>
      <p:sp>
        <p:nvSpPr>
          <p:cNvPr id="5" name="Symbol zastępczy stopki 4">
            <a:extLst>
              <a:ext uri="{FF2B5EF4-FFF2-40B4-BE49-F238E27FC236}">
                <a16:creationId xmlns:a16="http://schemas.microsoft.com/office/drawing/2014/main" id="{57191EF1-6A2B-4364-8B56-42A987A292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id="{40425865-FD4E-403A-8306-E9C5D25E1E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3B09D-AA1D-4CBB-8892-CA79D8DBF883}" type="slidenum">
              <a:rPr lang="pl-PL" smtClean="0"/>
              <a:t>‹#›</a:t>
            </a:fld>
            <a:endParaRPr lang="pl-PL"/>
          </a:p>
        </p:txBody>
      </p:sp>
    </p:spTree>
    <p:extLst>
      <p:ext uri="{BB962C8B-B14F-4D97-AF65-F5344CB8AC3E}">
        <p14:creationId xmlns:p14="http://schemas.microsoft.com/office/powerpoint/2010/main" val="27627681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3.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1" name="Prostokąt 40">
            <a:extLst>
              <a:ext uri="{FF2B5EF4-FFF2-40B4-BE49-F238E27FC236}">
                <a16:creationId xmlns:a16="http://schemas.microsoft.com/office/drawing/2014/main" id="{9EAE664D-D4BF-403A-A89B-75DE37EB5F9A}"/>
              </a:ext>
            </a:extLst>
          </p:cNvPr>
          <p:cNvSpPr/>
          <p:nvPr/>
        </p:nvSpPr>
        <p:spPr>
          <a:xfrm>
            <a:off x="190639" y="191699"/>
            <a:ext cx="11810721" cy="6474602"/>
          </a:xfrm>
          <a:prstGeom prst="rect">
            <a:avLst/>
          </a:prstGeom>
          <a:solidFill>
            <a:srgbClr val="B1D2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Prostokąt 68">
            <a:extLst>
              <a:ext uri="{FF2B5EF4-FFF2-40B4-BE49-F238E27FC236}">
                <a16:creationId xmlns:a16="http://schemas.microsoft.com/office/drawing/2014/main" id="{757FBEA2-F5EA-1539-EA28-619FD24808C0}"/>
              </a:ext>
            </a:extLst>
          </p:cNvPr>
          <p:cNvSpPr/>
          <p:nvPr/>
        </p:nvSpPr>
        <p:spPr>
          <a:xfrm>
            <a:off x="1227934" y="1205326"/>
            <a:ext cx="2700972" cy="260878"/>
          </a:xfrm>
          <a:prstGeom prst="rect">
            <a:avLst/>
          </a:prstGeom>
          <a:solidFill>
            <a:srgbClr val="FFC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2" name="Tytuł 1">
            <a:extLst>
              <a:ext uri="{FF2B5EF4-FFF2-40B4-BE49-F238E27FC236}">
                <a16:creationId xmlns:a16="http://schemas.microsoft.com/office/drawing/2014/main" id="{03F6EC34-7AD0-D1C6-8E50-F8FBA1FB335A}"/>
              </a:ext>
            </a:extLst>
          </p:cNvPr>
          <p:cNvSpPr txBox="1">
            <a:spLocks/>
          </p:cNvSpPr>
          <p:nvPr/>
        </p:nvSpPr>
        <p:spPr>
          <a:xfrm>
            <a:off x="1121888" y="1754274"/>
            <a:ext cx="5776752" cy="1791566"/>
          </a:xfrm>
          <a:prstGeom prst="rect">
            <a:avLst/>
          </a:prstGeom>
        </p:spPr>
        <p:txBody>
          <a:bodyPr vert="horz" lIns="0" tIns="0" rIns="0" bIns="36000" rtlCol="0" anchor="t"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l-PL" dirty="0">
              <a:latin typeface="Titillium Web" panose="00000500000000000000" pitchFamily="2" charset="-18"/>
            </a:endParaRPr>
          </a:p>
        </p:txBody>
      </p:sp>
      <p:sp>
        <p:nvSpPr>
          <p:cNvPr id="45" name="Tytuł 1">
            <a:extLst>
              <a:ext uri="{FF2B5EF4-FFF2-40B4-BE49-F238E27FC236}">
                <a16:creationId xmlns:a16="http://schemas.microsoft.com/office/drawing/2014/main" id="{D0D0A15B-BE67-54EB-0507-56CBED7C02C7}"/>
              </a:ext>
            </a:extLst>
          </p:cNvPr>
          <p:cNvSpPr txBox="1">
            <a:spLocks/>
          </p:cNvSpPr>
          <p:nvPr/>
        </p:nvSpPr>
        <p:spPr>
          <a:xfrm>
            <a:off x="1227934" y="5736383"/>
            <a:ext cx="3163253" cy="145489"/>
          </a:xfrm>
          <a:prstGeom prst="rect">
            <a:avLst/>
          </a:prstGeom>
        </p:spPr>
        <p:txBody>
          <a:bodyPr vert="horz" lIns="0" tIns="3600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R="0" algn="l" rtl="0">
              <a:lnSpc>
                <a:spcPct val="120000"/>
              </a:lnSpc>
            </a:pPr>
            <a:r>
              <a:rPr lang="it-IT" sz="1400" i="0" u="none" strike="noStrike" baseline="30000" dirty="0">
                <a:solidFill>
                  <a:srgbClr val="000000"/>
                </a:solidFill>
                <a:latin typeface="Titillium Web" panose="00000500000000000000" pitchFamily="2" charset="-18"/>
              </a:rPr>
              <a:t>Marc Heighway, FIMA Digital Ltd</a:t>
            </a:r>
            <a:endParaRPr lang="en-US" sz="1400" i="0" u="none" strike="noStrike" baseline="30000" dirty="0">
              <a:solidFill>
                <a:srgbClr val="000000"/>
              </a:solidFill>
              <a:latin typeface="Titillium Web" panose="00000500000000000000" pitchFamily="2" charset="-18"/>
            </a:endParaRPr>
          </a:p>
        </p:txBody>
      </p:sp>
      <p:sp>
        <p:nvSpPr>
          <p:cNvPr id="47" name="Tytuł 1">
            <a:extLst>
              <a:ext uri="{FF2B5EF4-FFF2-40B4-BE49-F238E27FC236}">
                <a16:creationId xmlns:a16="http://schemas.microsoft.com/office/drawing/2014/main" id="{D8FF9478-2E50-DAD5-53D3-E18F536DBE62}"/>
              </a:ext>
            </a:extLst>
          </p:cNvPr>
          <p:cNvSpPr txBox="1">
            <a:spLocks/>
          </p:cNvSpPr>
          <p:nvPr/>
        </p:nvSpPr>
        <p:spPr>
          <a:xfrm>
            <a:off x="1288418" y="1266568"/>
            <a:ext cx="3940679" cy="103188"/>
          </a:xfrm>
          <a:prstGeom prst="rect">
            <a:avLst/>
          </a:prstGeom>
        </p:spPr>
        <p:txBody>
          <a:bodyPr vert="horz" lIns="0" tIns="3600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n-US" sz="1400" b="1" baseline="30000" dirty="0">
                <a:solidFill>
                  <a:srgbClr val="000000"/>
                </a:solidFill>
                <a:latin typeface="Titillium Web" panose="00000500000000000000" pitchFamily="2" charset="-18"/>
              </a:rPr>
              <a:t>COMPLETE FS ADVISER EVENT · 21 OCTOBER 2026</a:t>
            </a:r>
            <a:endParaRPr lang="en-US" sz="1400" b="1" i="0" u="none" strike="noStrike" baseline="30000" dirty="0">
              <a:solidFill>
                <a:srgbClr val="000000"/>
              </a:solidFill>
              <a:latin typeface="Titillium Web" panose="00000500000000000000" pitchFamily="2" charset="-18"/>
            </a:endParaRPr>
          </a:p>
        </p:txBody>
      </p:sp>
      <p:sp>
        <p:nvSpPr>
          <p:cNvPr id="49" name="Tytuł 1">
            <a:extLst>
              <a:ext uri="{FF2B5EF4-FFF2-40B4-BE49-F238E27FC236}">
                <a16:creationId xmlns:a16="http://schemas.microsoft.com/office/drawing/2014/main" id="{EA5B7FF2-B86F-94AA-0DBE-DE4FD27F4209}"/>
              </a:ext>
            </a:extLst>
          </p:cNvPr>
          <p:cNvSpPr txBox="1">
            <a:spLocks/>
          </p:cNvSpPr>
          <p:nvPr/>
        </p:nvSpPr>
        <p:spPr>
          <a:xfrm>
            <a:off x="1193008" y="1678772"/>
            <a:ext cx="7930895" cy="2192863"/>
          </a:xfrm>
          <a:prstGeom prst="rect">
            <a:avLst/>
          </a:prstGeom>
        </p:spPr>
        <p:txBody>
          <a:bodyPr vert="horz" lIns="0" tIns="0" rIns="0" bIns="3600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l-PL" sz="5400" b="1" dirty="0" err="1">
                <a:latin typeface="Titillium Web" panose="00000500000000000000" pitchFamily="2" charset="-18"/>
              </a:rPr>
              <a:t>Who</a:t>
            </a:r>
            <a:r>
              <a:rPr lang="pl-PL" sz="5400" b="1" dirty="0">
                <a:latin typeface="Titillium Web" panose="00000500000000000000" pitchFamily="2" charset="-18"/>
              </a:rPr>
              <a:t> </a:t>
            </a:r>
            <a:r>
              <a:rPr lang="pl-PL" sz="5400" b="1" dirty="0" err="1">
                <a:latin typeface="Titillium Web" panose="00000500000000000000" pitchFamily="2" charset="-18"/>
              </a:rPr>
              <a:t>does</a:t>
            </a:r>
            <a:r>
              <a:rPr lang="pl-PL" sz="5400" b="1" dirty="0">
                <a:latin typeface="Titillium Web" panose="00000500000000000000" pitchFamily="2" charset="-18"/>
              </a:rPr>
              <a:t> Google </a:t>
            </a:r>
            <a:r>
              <a:rPr lang="pl-PL" sz="5400" b="1" dirty="0" err="1">
                <a:latin typeface="Titillium Web" panose="00000500000000000000" pitchFamily="2" charset="-18"/>
              </a:rPr>
              <a:t>put</a:t>
            </a:r>
            <a:r>
              <a:rPr lang="pl-PL" sz="5400" b="1" dirty="0">
                <a:latin typeface="Titillium Web" panose="00000500000000000000" pitchFamily="2" charset="-18"/>
              </a:rPr>
              <a:t> in front of </a:t>
            </a:r>
            <a:r>
              <a:rPr lang="pl-PL" sz="5400" b="1" dirty="0" err="1">
                <a:latin typeface="Titillium Web" panose="00000500000000000000" pitchFamily="2" charset="-18"/>
              </a:rPr>
              <a:t>your</a:t>
            </a:r>
            <a:r>
              <a:rPr lang="pl-PL" sz="5400" b="1" dirty="0">
                <a:latin typeface="Titillium Web" panose="00000500000000000000" pitchFamily="2" charset="-18"/>
              </a:rPr>
              <a:t> </a:t>
            </a:r>
            <a:r>
              <a:rPr lang="pl-PL" sz="5400" b="1" dirty="0" err="1">
                <a:latin typeface="Titillium Web" panose="00000500000000000000" pitchFamily="2" charset="-18"/>
              </a:rPr>
              <a:t>next</a:t>
            </a:r>
            <a:r>
              <a:rPr lang="pl-PL" sz="5400" b="1" dirty="0">
                <a:latin typeface="Titillium Web" panose="00000500000000000000" pitchFamily="2" charset="-18"/>
              </a:rPr>
              <a:t> </a:t>
            </a:r>
            <a:r>
              <a:rPr lang="pl-PL" sz="5400" b="1" dirty="0" err="1">
                <a:latin typeface="Titillium Web" panose="00000500000000000000" pitchFamily="2" charset="-18"/>
              </a:rPr>
              <a:t>client</a:t>
            </a:r>
            <a:r>
              <a:rPr lang="pl-PL" sz="5400" b="1" dirty="0">
                <a:latin typeface="Titillium Web" panose="00000500000000000000" pitchFamily="2" charset="-18"/>
              </a:rPr>
              <a:t>?</a:t>
            </a:r>
          </a:p>
        </p:txBody>
      </p:sp>
      <p:sp>
        <p:nvSpPr>
          <p:cNvPr id="50" name="Tytuł 1">
            <a:extLst>
              <a:ext uri="{FF2B5EF4-FFF2-40B4-BE49-F238E27FC236}">
                <a16:creationId xmlns:a16="http://schemas.microsoft.com/office/drawing/2014/main" id="{4ADEB9A8-ABE0-5AE2-E822-501E0819FF44}"/>
              </a:ext>
            </a:extLst>
          </p:cNvPr>
          <p:cNvSpPr txBox="1">
            <a:spLocks/>
          </p:cNvSpPr>
          <p:nvPr/>
        </p:nvSpPr>
        <p:spPr>
          <a:xfrm>
            <a:off x="1193007" y="3328030"/>
            <a:ext cx="9250403" cy="1623924"/>
          </a:xfrm>
          <a:prstGeom prst="rect">
            <a:avLst/>
          </a:prstGeom>
        </p:spPr>
        <p:txBody>
          <a:bodyPr vert="horz" lIns="0" tIns="0" rIns="0" bIns="3600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pl-PL" sz="3300" dirty="0" err="1">
                <a:latin typeface="Titillium Web" panose="00000500000000000000" pitchFamily="2" charset="-18"/>
              </a:rPr>
              <a:t>What</a:t>
            </a:r>
            <a:r>
              <a:rPr lang="pl-PL" sz="3300" dirty="0">
                <a:latin typeface="Titillium Web" panose="00000500000000000000" pitchFamily="2" charset="-18"/>
              </a:rPr>
              <a:t> 49 </a:t>
            </a:r>
            <a:r>
              <a:rPr lang="pl-PL" sz="3300" dirty="0" err="1">
                <a:latin typeface="Titillium Web" panose="00000500000000000000" pitchFamily="2" charset="-18"/>
              </a:rPr>
              <a:t>searches</a:t>
            </a:r>
            <a:r>
              <a:rPr lang="pl-PL" sz="3300" dirty="0">
                <a:latin typeface="Titillium Web" panose="00000500000000000000" pitchFamily="2" charset="-18"/>
              </a:rPr>
              <a:t> </a:t>
            </a:r>
            <a:r>
              <a:rPr lang="pl-PL" sz="3300" dirty="0" err="1">
                <a:latin typeface="Titillium Web" panose="00000500000000000000" pitchFamily="2" charset="-18"/>
              </a:rPr>
              <a:t>across</a:t>
            </a:r>
            <a:r>
              <a:rPr lang="pl-PL" sz="3300" dirty="0">
                <a:latin typeface="Titillium Web" panose="00000500000000000000" pitchFamily="2" charset="-18"/>
              </a:rPr>
              <a:t> </a:t>
            </a:r>
            <a:r>
              <a:rPr lang="pl-PL" sz="3300" dirty="0" err="1">
                <a:latin typeface="Titillium Web" panose="00000500000000000000" pitchFamily="2" charset="-18"/>
              </a:rPr>
              <a:t>Southampton</a:t>
            </a:r>
            <a:r>
              <a:rPr lang="pl-PL" sz="3300" dirty="0">
                <a:latin typeface="Titillium Web" panose="00000500000000000000" pitchFamily="2" charset="-18"/>
              </a:rPr>
              <a:t> </a:t>
            </a:r>
            <a:r>
              <a:rPr lang="pl-PL" sz="3300" dirty="0" err="1">
                <a:latin typeface="Titillium Web" panose="00000500000000000000" pitchFamily="2" charset="-18"/>
              </a:rPr>
              <a:t>revealed</a:t>
            </a:r>
            <a:r>
              <a:rPr lang="pl-PL" sz="3300" dirty="0">
                <a:latin typeface="Titillium Web" panose="00000500000000000000" pitchFamily="2" charset="-18"/>
              </a:rPr>
              <a:t> </a:t>
            </a:r>
            <a:r>
              <a:rPr lang="pl-PL" sz="3300" dirty="0" err="1">
                <a:latin typeface="Titillium Web" panose="00000500000000000000" pitchFamily="2" charset="-18"/>
              </a:rPr>
              <a:t>about</a:t>
            </a:r>
            <a:r>
              <a:rPr lang="pl-PL" sz="3300" dirty="0">
                <a:latin typeface="Titillium Web" panose="00000500000000000000" pitchFamily="2" charset="-18"/>
              </a:rPr>
              <a:t> the map, the </a:t>
            </a:r>
            <a:r>
              <a:rPr lang="pl-PL" sz="3300" dirty="0" err="1">
                <a:latin typeface="Titillium Web" panose="00000500000000000000" pitchFamily="2" charset="-18"/>
              </a:rPr>
              <a:t>machine</a:t>
            </a:r>
            <a:r>
              <a:rPr lang="pl-PL" sz="3300" dirty="0">
                <a:latin typeface="Titillium Web" panose="00000500000000000000" pitchFamily="2" charset="-18"/>
              </a:rPr>
              <a:t>, and </a:t>
            </a:r>
            <a:r>
              <a:rPr lang="pl-PL" sz="3300" dirty="0" err="1">
                <a:latin typeface="Titillium Web" panose="00000500000000000000" pitchFamily="2" charset="-18"/>
              </a:rPr>
              <a:t>who</a:t>
            </a:r>
            <a:r>
              <a:rPr lang="pl-PL" sz="3300" dirty="0">
                <a:latin typeface="Titillium Web" panose="00000500000000000000" pitchFamily="2" charset="-18"/>
              </a:rPr>
              <a:t> </a:t>
            </a:r>
            <a:r>
              <a:rPr lang="pl-PL" sz="3300" dirty="0" err="1">
                <a:latin typeface="Titillium Web" panose="00000500000000000000" pitchFamily="2" charset="-18"/>
              </a:rPr>
              <a:t>gets</a:t>
            </a:r>
            <a:r>
              <a:rPr lang="pl-PL" sz="3300" dirty="0">
                <a:latin typeface="Titillium Web" panose="00000500000000000000" pitchFamily="2" charset="-18"/>
              </a:rPr>
              <a:t> the </a:t>
            </a:r>
            <a:r>
              <a:rPr lang="pl-PL" sz="3300" dirty="0" err="1">
                <a:latin typeface="Titillium Web" panose="00000500000000000000" pitchFamily="2" charset="-18"/>
              </a:rPr>
              <a:t>call</a:t>
            </a:r>
            <a:endParaRPr lang="pl-PL" sz="3300" dirty="0">
              <a:latin typeface="Titillium Web" panose="00000500000000000000" pitchFamily="2" charset="-18"/>
            </a:endParaRPr>
          </a:p>
        </p:txBody>
      </p:sp>
    </p:spTree>
    <p:extLst>
      <p:ext uri="{BB962C8B-B14F-4D97-AF65-F5344CB8AC3E}">
        <p14:creationId xmlns:p14="http://schemas.microsoft.com/office/powerpoint/2010/main" val="3714741854"/>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Prostokąt 67">
            <a:extLst>
              <a:ext uri="{FF2B5EF4-FFF2-40B4-BE49-F238E27FC236}">
                <a16:creationId xmlns:a16="http://schemas.microsoft.com/office/drawing/2014/main" id="{B78BC1AF-4547-4BBE-BAE3-602B633D28C8}"/>
              </a:ext>
            </a:extLst>
          </p:cNvPr>
          <p:cNvSpPr/>
          <p:nvPr/>
        </p:nvSpPr>
        <p:spPr>
          <a:xfrm>
            <a:off x="130629" y="130629"/>
            <a:ext cx="11927393" cy="6591718"/>
          </a:xfrm>
          <a:prstGeom prst="rect">
            <a:avLst/>
          </a:prstGeom>
          <a:solidFill>
            <a:srgbClr val="B1D2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Freeform 5">
            <a:extLst>
              <a:ext uri="{FF2B5EF4-FFF2-40B4-BE49-F238E27FC236}">
                <a16:creationId xmlns:a16="http://schemas.microsoft.com/office/drawing/2014/main" id="{5764443F-457D-4EF3-115B-2FF92048A1C7}"/>
              </a:ext>
            </a:extLst>
          </p:cNvPr>
          <p:cNvSpPr>
            <a:spLocks/>
          </p:cNvSpPr>
          <p:nvPr/>
        </p:nvSpPr>
        <p:spPr bwMode="auto">
          <a:xfrm>
            <a:off x="4590569" y="1102357"/>
            <a:ext cx="7096608" cy="4766522"/>
          </a:xfrm>
          <a:custGeom>
            <a:avLst/>
            <a:gdLst>
              <a:gd name="T0" fmla="*/ 0 w 2712"/>
              <a:gd name="T1" fmla="*/ 0 h 1176"/>
              <a:gd name="T2" fmla="*/ 0 w 2712"/>
              <a:gd name="T3" fmla="*/ 150 h 1176"/>
              <a:gd name="T4" fmla="*/ 97 w 2712"/>
              <a:gd name="T5" fmla="*/ 248 h 1176"/>
              <a:gd name="T6" fmla="*/ 0 w 2712"/>
              <a:gd name="T7" fmla="*/ 344 h 1176"/>
              <a:gd name="T8" fmla="*/ 0 w 2712"/>
              <a:gd name="T9" fmla="*/ 1176 h 1176"/>
              <a:gd name="T10" fmla="*/ 2712 w 2712"/>
              <a:gd name="T11" fmla="*/ 1176 h 1176"/>
              <a:gd name="T12" fmla="*/ 2712 w 2712"/>
              <a:gd name="T13" fmla="*/ 0 h 1176"/>
              <a:gd name="T14" fmla="*/ 0 w 2712"/>
              <a:gd name="T15" fmla="*/ 0 h 11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12" h="1176">
                <a:moveTo>
                  <a:pt x="0" y="0"/>
                </a:moveTo>
                <a:lnTo>
                  <a:pt x="0" y="150"/>
                </a:lnTo>
                <a:lnTo>
                  <a:pt x="97" y="248"/>
                </a:lnTo>
                <a:lnTo>
                  <a:pt x="0" y="344"/>
                </a:lnTo>
                <a:lnTo>
                  <a:pt x="0" y="1176"/>
                </a:lnTo>
                <a:lnTo>
                  <a:pt x="2712" y="1176"/>
                </a:lnTo>
                <a:lnTo>
                  <a:pt x="2712" y="0"/>
                </a:lnTo>
                <a:lnTo>
                  <a:pt x="0" y="0"/>
                </a:lnTo>
                <a:close/>
              </a:path>
            </a:pathLst>
          </a:custGeom>
          <a:solidFill>
            <a:srgbClr val="FFCA00"/>
          </a:solidFill>
          <a:ln>
            <a:noFill/>
          </a:ln>
        </p:spPr>
        <p:txBody>
          <a:bodyPr vert="horz" wrap="square" lIns="91440" tIns="45720" rIns="91440" bIns="45720" numCol="1" anchor="t" anchorCtr="0" compatLnSpc="1">
            <a:prstTxWarp prst="textNoShape">
              <a:avLst/>
            </a:prstTxWarp>
          </a:bodyPr>
          <a:lstStyle/>
          <a:p>
            <a:endParaRPr lang="pl-PL" dirty="0"/>
          </a:p>
        </p:txBody>
      </p:sp>
      <p:pic>
        <p:nvPicPr>
          <p:cNvPr id="2" name="Picture 1">
            <a:extLst>
              <a:ext uri="{FF2B5EF4-FFF2-40B4-BE49-F238E27FC236}">
                <a16:creationId xmlns:a16="http://schemas.microsoft.com/office/drawing/2014/main" id="{1DB2EAD5-6EF8-7762-C1C9-4502F3AA14E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7068" y="338206"/>
            <a:ext cx="4644982" cy="6193308"/>
          </a:xfrm>
          <a:prstGeom prst="rect">
            <a:avLst/>
          </a:prstGeom>
        </p:spPr>
      </p:pic>
      <p:sp>
        <p:nvSpPr>
          <p:cNvPr id="24" name="Tytuł 1">
            <a:extLst>
              <a:ext uri="{FF2B5EF4-FFF2-40B4-BE49-F238E27FC236}">
                <a16:creationId xmlns:a16="http://schemas.microsoft.com/office/drawing/2014/main" id="{62C81D51-456E-0A23-84D6-B232EE7E82D8}"/>
              </a:ext>
            </a:extLst>
          </p:cNvPr>
          <p:cNvSpPr txBox="1">
            <a:spLocks/>
          </p:cNvSpPr>
          <p:nvPr/>
        </p:nvSpPr>
        <p:spPr>
          <a:xfrm>
            <a:off x="5405379" y="1773484"/>
            <a:ext cx="1965357" cy="680712"/>
          </a:xfrm>
          <a:prstGeom prst="rect">
            <a:avLst/>
          </a:prstGeom>
        </p:spPr>
        <p:txBody>
          <a:bodyPr vert="horz" lIns="0" tIns="0" rIns="0" bIns="3600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l-PL" sz="8800" dirty="0">
                <a:solidFill>
                  <a:schemeClr val="bg1"/>
                </a:solidFill>
                <a:latin typeface="Titillium Web" panose="00000500000000000000" pitchFamily="2" charset="-18"/>
              </a:rPr>
              <a:t>35</a:t>
            </a:r>
            <a:endParaRPr lang="pl-PL" sz="11500" dirty="0">
              <a:solidFill>
                <a:schemeClr val="bg1"/>
              </a:solidFill>
              <a:latin typeface="Titillium Web" panose="00000500000000000000" pitchFamily="2" charset="-18"/>
            </a:endParaRPr>
          </a:p>
        </p:txBody>
      </p:sp>
      <p:sp>
        <p:nvSpPr>
          <p:cNvPr id="25" name="Tytuł 1">
            <a:extLst>
              <a:ext uri="{FF2B5EF4-FFF2-40B4-BE49-F238E27FC236}">
                <a16:creationId xmlns:a16="http://schemas.microsoft.com/office/drawing/2014/main" id="{8DC8A153-E0B2-946B-FA87-B74F45FCA1F3}"/>
              </a:ext>
            </a:extLst>
          </p:cNvPr>
          <p:cNvSpPr txBox="1">
            <a:spLocks/>
          </p:cNvSpPr>
          <p:nvPr/>
        </p:nvSpPr>
        <p:spPr>
          <a:xfrm>
            <a:off x="7900988" y="535131"/>
            <a:ext cx="3786189" cy="680712"/>
          </a:xfrm>
          <a:prstGeom prst="rect">
            <a:avLst/>
          </a:prstGeom>
        </p:spPr>
        <p:txBody>
          <a:bodyPr vert="horz" lIns="0" tIns="7200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R="0" algn="r" rtl="0">
              <a:lnSpc>
                <a:spcPct val="110000"/>
              </a:lnSpc>
            </a:pPr>
            <a:r>
              <a:rPr lang="pt-BR" sz="5400" b="1" i="0" u="none" strike="noStrike" baseline="30000" dirty="0" err="1">
                <a:latin typeface="Titillium Web" panose="00000500000000000000" pitchFamily="2" charset="-18"/>
              </a:rPr>
              <a:t>Tuesday</a:t>
            </a:r>
            <a:r>
              <a:rPr lang="pt-BR" sz="5400" b="1" i="0" u="none" strike="noStrike" baseline="30000" dirty="0">
                <a:latin typeface="Titillium Web" panose="00000500000000000000" pitchFamily="2" charset="-18"/>
              </a:rPr>
              <a:t>, 23:30</a:t>
            </a:r>
            <a:endParaRPr lang="en-US" sz="5400" b="1" i="0" u="none" strike="noStrike" baseline="30000" dirty="0">
              <a:latin typeface="Titillium Web" panose="00000500000000000000" pitchFamily="2" charset="-18"/>
            </a:endParaRPr>
          </a:p>
        </p:txBody>
      </p:sp>
      <p:sp>
        <p:nvSpPr>
          <p:cNvPr id="26" name="Tytuł 1">
            <a:extLst>
              <a:ext uri="{FF2B5EF4-FFF2-40B4-BE49-F238E27FC236}">
                <a16:creationId xmlns:a16="http://schemas.microsoft.com/office/drawing/2014/main" id="{8BA36A14-A168-6EA2-EE26-A2CFCED9A173}"/>
              </a:ext>
            </a:extLst>
          </p:cNvPr>
          <p:cNvSpPr txBox="1">
            <a:spLocks/>
          </p:cNvSpPr>
          <p:nvPr/>
        </p:nvSpPr>
        <p:spPr>
          <a:xfrm>
            <a:off x="5405379" y="2981769"/>
            <a:ext cx="7096608" cy="680712"/>
          </a:xfrm>
          <a:prstGeom prst="rect">
            <a:avLst/>
          </a:prstGeom>
        </p:spPr>
        <p:txBody>
          <a:bodyPr vert="horz" lIns="0" tIns="0" rIns="0" bIns="3600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l-PL" sz="8800" dirty="0">
                <a:solidFill>
                  <a:schemeClr val="bg1"/>
                </a:solidFill>
                <a:latin typeface="Titillium Web" panose="00000500000000000000" pitchFamily="2" charset="-18"/>
              </a:rPr>
              <a:t>Professional</a:t>
            </a:r>
          </a:p>
        </p:txBody>
      </p:sp>
      <p:sp>
        <p:nvSpPr>
          <p:cNvPr id="27" name="Tytuł 1">
            <a:extLst>
              <a:ext uri="{FF2B5EF4-FFF2-40B4-BE49-F238E27FC236}">
                <a16:creationId xmlns:a16="http://schemas.microsoft.com/office/drawing/2014/main" id="{867EDB1E-7BD6-BCFC-6FA7-0E74C387C467}"/>
              </a:ext>
            </a:extLst>
          </p:cNvPr>
          <p:cNvSpPr txBox="1">
            <a:spLocks/>
          </p:cNvSpPr>
          <p:nvPr/>
        </p:nvSpPr>
        <p:spPr>
          <a:xfrm>
            <a:off x="5405379" y="4190054"/>
            <a:ext cx="7096608" cy="680712"/>
          </a:xfrm>
          <a:prstGeom prst="rect">
            <a:avLst/>
          </a:prstGeom>
        </p:spPr>
        <p:txBody>
          <a:bodyPr vert="horz" lIns="0" tIns="0" rIns="0" bIns="3600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l-PL" sz="8800" dirty="0" err="1">
                <a:solidFill>
                  <a:schemeClr val="bg1"/>
                </a:solidFill>
                <a:latin typeface="Titillium Web" panose="00000500000000000000" pitchFamily="2" charset="-18"/>
              </a:rPr>
              <a:t>Renting</a:t>
            </a:r>
            <a:endParaRPr lang="pl-PL" sz="8800" dirty="0">
              <a:solidFill>
                <a:schemeClr val="bg1"/>
              </a:solidFill>
              <a:latin typeface="Titillium Web" panose="00000500000000000000" pitchFamily="2" charset="-18"/>
            </a:endParaRPr>
          </a:p>
        </p:txBody>
      </p:sp>
    </p:spTree>
    <p:extLst>
      <p:ext uri="{BB962C8B-B14F-4D97-AF65-F5344CB8AC3E}">
        <p14:creationId xmlns:p14="http://schemas.microsoft.com/office/powerpoint/2010/main" val="23375890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4" grpId="0"/>
      <p:bldP spid="26" grpId="0"/>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B6819-2154-69E5-444A-4BB7612F3ACA}"/>
            </a:ext>
          </a:extLst>
        </p:cNvPr>
        <p:cNvGrpSpPr/>
        <p:nvPr/>
      </p:nvGrpSpPr>
      <p:grpSpPr>
        <a:xfrm>
          <a:off x="0" y="0"/>
          <a:ext cx="0" cy="0"/>
          <a:chOff x="0" y="0"/>
          <a:chExt cx="0" cy="0"/>
        </a:xfrm>
      </p:grpSpPr>
      <p:sp>
        <p:nvSpPr>
          <p:cNvPr id="68" name="Prostokąt 67">
            <a:extLst>
              <a:ext uri="{FF2B5EF4-FFF2-40B4-BE49-F238E27FC236}">
                <a16:creationId xmlns:a16="http://schemas.microsoft.com/office/drawing/2014/main" id="{41F8AA71-A5EA-A2B5-9C92-51761813DB14}"/>
              </a:ext>
            </a:extLst>
          </p:cNvPr>
          <p:cNvSpPr/>
          <p:nvPr/>
        </p:nvSpPr>
        <p:spPr>
          <a:xfrm>
            <a:off x="130629" y="130629"/>
            <a:ext cx="11927393" cy="6591718"/>
          </a:xfrm>
          <a:prstGeom prst="rect">
            <a:avLst/>
          </a:prstGeom>
          <a:solidFill>
            <a:srgbClr val="B1D2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4" name="Freeform 5">
            <a:extLst>
              <a:ext uri="{FF2B5EF4-FFF2-40B4-BE49-F238E27FC236}">
                <a16:creationId xmlns:a16="http://schemas.microsoft.com/office/drawing/2014/main" id="{EFA25648-AD06-0B72-E578-2D4213D7779D}"/>
              </a:ext>
            </a:extLst>
          </p:cNvPr>
          <p:cNvSpPr>
            <a:spLocks/>
          </p:cNvSpPr>
          <p:nvPr/>
        </p:nvSpPr>
        <p:spPr bwMode="auto">
          <a:xfrm>
            <a:off x="4590569" y="1062778"/>
            <a:ext cx="7096608" cy="4766522"/>
          </a:xfrm>
          <a:custGeom>
            <a:avLst/>
            <a:gdLst>
              <a:gd name="T0" fmla="*/ 0 w 2712"/>
              <a:gd name="T1" fmla="*/ 0 h 1176"/>
              <a:gd name="T2" fmla="*/ 0 w 2712"/>
              <a:gd name="T3" fmla="*/ 150 h 1176"/>
              <a:gd name="T4" fmla="*/ 97 w 2712"/>
              <a:gd name="T5" fmla="*/ 248 h 1176"/>
              <a:gd name="T6" fmla="*/ 0 w 2712"/>
              <a:gd name="T7" fmla="*/ 344 h 1176"/>
              <a:gd name="T8" fmla="*/ 0 w 2712"/>
              <a:gd name="T9" fmla="*/ 1176 h 1176"/>
              <a:gd name="T10" fmla="*/ 2712 w 2712"/>
              <a:gd name="T11" fmla="*/ 1176 h 1176"/>
              <a:gd name="T12" fmla="*/ 2712 w 2712"/>
              <a:gd name="T13" fmla="*/ 0 h 1176"/>
              <a:gd name="T14" fmla="*/ 0 w 2712"/>
              <a:gd name="T15" fmla="*/ 0 h 11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12" h="1176">
                <a:moveTo>
                  <a:pt x="0" y="0"/>
                </a:moveTo>
                <a:lnTo>
                  <a:pt x="0" y="150"/>
                </a:lnTo>
                <a:lnTo>
                  <a:pt x="97" y="248"/>
                </a:lnTo>
                <a:lnTo>
                  <a:pt x="0" y="344"/>
                </a:lnTo>
                <a:lnTo>
                  <a:pt x="0" y="1176"/>
                </a:lnTo>
                <a:lnTo>
                  <a:pt x="2712" y="1176"/>
                </a:lnTo>
                <a:lnTo>
                  <a:pt x="2712" y="0"/>
                </a:lnTo>
                <a:lnTo>
                  <a:pt x="0" y="0"/>
                </a:lnTo>
                <a:close/>
              </a:path>
            </a:pathLst>
          </a:custGeom>
          <a:solidFill>
            <a:srgbClr val="FFCA00"/>
          </a:solidFill>
          <a:ln>
            <a:noFill/>
          </a:ln>
        </p:spPr>
        <p:txBody>
          <a:bodyPr vert="horz" wrap="square" lIns="91440" tIns="45720" rIns="91440" bIns="45720" numCol="1" anchor="t" anchorCtr="0" compatLnSpc="1">
            <a:prstTxWarp prst="textNoShape">
              <a:avLst/>
            </a:prstTxWarp>
          </a:bodyPr>
          <a:lstStyle/>
          <a:p>
            <a:endParaRPr lang="pl-PL" dirty="0"/>
          </a:p>
        </p:txBody>
      </p:sp>
      <p:pic>
        <p:nvPicPr>
          <p:cNvPr id="2" name="Picture 1">
            <a:extLst>
              <a:ext uri="{FF2B5EF4-FFF2-40B4-BE49-F238E27FC236}">
                <a16:creationId xmlns:a16="http://schemas.microsoft.com/office/drawing/2014/main" id="{CC718F5A-FD42-5A09-7B83-999D949505C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7068" y="338206"/>
            <a:ext cx="4644982" cy="6193308"/>
          </a:xfrm>
          <a:prstGeom prst="rect">
            <a:avLst/>
          </a:prstGeom>
        </p:spPr>
      </p:pic>
      <p:pic>
        <p:nvPicPr>
          <p:cNvPr id="22" name="Picture 21">
            <a:extLst>
              <a:ext uri="{FF2B5EF4-FFF2-40B4-BE49-F238E27FC236}">
                <a16:creationId xmlns:a16="http://schemas.microsoft.com/office/drawing/2014/main" id="{658D702B-F605-76B6-2E46-5147718E6760}"/>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a:xfrm>
            <a:off x="4945696" y="130629"/>
            <a:ext cx="7138681" cy="6727371"/>
          </a:xfrm>
          <a:prstGeom prst="rect">
            <a:avLst/>
          </a:prstGeom>
        </p:spPr>
      </p:pic>
      <p:sp>
        <p:nvSpPr>
          <p:cNvPr id="23" name="TextBox 22">
            <a:extLst>
              <a:ext uri="{FF2B5EF4-FFF2-40B4-BE49-F238E27FC236}">
                <a16:creationId xmlns:a16="http://schemas.microsoft.com/office/drawing/2014/main" id="{37747EC7-668C-65AE-EEA8-416C26A82440}"/>
              </a:ext>
            </a:extLst>
          </p:cNvPr>
          <p:cNvSpPr txBox="1"/>
          <p:nvPr/>
        </p:nvSpPr>
        <p:spPr>
          <a:xfrm>
            <a:off x="6120021" y="4343400"/>
            <a:ext cx="2919132" cy="353943"/>
          </a:xfrm>
          <a:prstGeom prst="rect">
            <a:avLst/>
          </a:prstGeom>
          <a:noFill/>
        </p:spPr>
        <p:txBody>
          <a:bodyPr wrap="none" rtlCol="0">
            <a:spAutoFit/>
          </a:bodyPr>
          <a:lstStyle/>
          <a:p>
            <a:r>
              <a:rPr lang="en-US" sz="1700" dirty="0"/>
              <a:t>Mortgage broker </a:t>
            </a:r>
            <a:r>
              <a:rPr lang="en-US" sz="1700" dirty="0" err="1"/>
              <a:t>southampton</a:t>
            </a:r>
            <a:endParaRPr lang="en-GB" sz="1700" dirty="0"/>
          </a:p>
        </p:txBody>
      </p:sp>
      <p:grpSp>
        <p:nvGrpSpPr>
          <p:cNvPr id="10" name="Group 9">
            <a:extLst>
              <a:ext uri="{FF2B5EF4-FFF2-40B4-BE49-F238E27FC236}">
                <a16:creationId xmlns:a16="http://schemas.microsoft.com/office/drawing/2014/main" id="{713C8A80-A772-EC26-9E8F-F1B18BFD81F3}"/>
              </a:ext>
            </a:extLst>
          </p:cNvPr>
          <p:cNvGrpSpPr/>
          <p:nvPr/>
        </p:nvGrpSpPr>
        <p:grpSpPr>
          <a:xfrm>
            <a:off x="3268192" y="467796"/>
            <a:ext cx="1677504" cy="808297"/>
            <a:chOff x="4695484" y="460809"/>
            <a:chExt cx="1677504" cy="808297"/>
          </a:xfrm>
        </p:grpSpPr>
        <p:pic>
          <p:nvPicPr>
            <p:cNvPr id="5" name="Picture 4">
              <a:extLst>
                <a:ext uri="{FF2B5EF4-FFF2-40B4-BE49-F238E27FC236}">
                  <a16:creationId xmlns:a16="http://schemas.microsoft.com/office/drawing/2014/main" id="{07677CCB-1E21-996A-A196-F234F0A75F6C}"/>
                </a:ext>
              </a:extLst>
            </p:cNvPr>
            <p:cNvPicPr>
              <a:picLocks noChangeAspect="1"/>
            </p:cNvPicPr>
            <p:nvPr/>
          </p:nvPicPr>
          <p:blipFill>
            <a:blip r:embed="rId5">
              <a:duotone>
                <a:schemeClr val="bg2">
                  <a:shade val="45000"/>
                  <a:satMod val="135000"/>
                </a:schemeClr>
                <a:prstClr val="white"/>
              </a:duotone>
              <a:alphaModFix amt="20000"/>
              <a:extLst>
                <a:ext uri="{28A0092B-C50C-407E-A947-70E740481C1C}">
                  <a14:useLocalDpi xmlns:a14="http://schemas.microsoft.com/office/drawing/2010/main" val="0"/>
                </a:ext>
              </a:extLst>
            </a:blip>
            <a:stretch>
              <a:fillRect/>
            </a:stretch>
          </p:blipFill>
          <p:spPr>
            <a:xfrm>
              <a:off x="4695484" y="460809"/>
              <a:ext cx="703587" cy="703587"/>
            </a:xfrm>
            <a:prstGeom prst="rect">
              <a:avLst/>
            </a:prstGeom>
          </p:spPr>
        </p:pic>
        <p:grpSp>
          <p:nvGrpSpPr>
            <p:cNvPr id="9" name="Group 8">
              <a:extLst>
                <a:ext uri="{FF2B5EF4-FFF2-40B4-BE49-F238E27FC236}">
                  <a16:creationId xmlns:a16="http://schemas.microsoft.com/office/drawing/2014/main" id="{0BF9F091-E837-EEDF-3AC3-78EB56630360}"/>
                </a:ext>
              </a:extLst>
            </p:cNvPr>
            <p:cNvGrpSpPr/>
            <p:nvPr/>
          </p:nvGrpSpPr>
          <p:grpSpPr>
            <a:xfrm>
              <a:off x="5417654" y="474783"/>
              <a:ext cx="955334" cy="794323"/>
              <a:chOff x="4748264" y="411633"/>
              <a:chExt cx="1130300" cy="939800"/>
            </a:xfrm>
          </p:grpSpPr>
          <p:pic>
            <p:nvPicPr>
              <p:cNvPr id="7" name="Picture 6">
                <a:extLst>
                  <a:ext uri="{FF2B5EF4-FFF2-40B4-BE49-F238E27FC236}">
                    <a16:creationId xmlns:a16="http://schemas.microsoft.com/office/drawing/2014/main" id="{0E31E44F-830A-BD99-2CCE-67D2C3011080}"/>
                  </a:ext>
                </a:extLst>
              </p:cNvPr>
              <p:cNvPicPr>
                <a:picLocks noChangeAspect="1"/>
              </p:cNvPicPr>
              <p:nvPr/>
            </p:nvPicPr>
            <p:blipFill>
              <a:blip r:embed="rId6">
                <a:alphaModFix amt="20000"/>
                <a:extLst>
                  <a:ext uri="{28A0092B-C50C-407E-A947-70E740481C1C}">
                    <a14:useLocalDpi xmlns:a14="http://schemas.microsoft.com/office/drawing/2010/main" val="0"/>
                  </a:ext>
                </a:extLst>
              </a:blip>
              <a:stretch>
                <a:fillRect/>
              </a:stretch>
            </p:blipFill>
            <p:spPr>
              <a:xfrm>
                <a:off x="4748264" y="411633"/>
                <a:ext cx="1130300" cy="939800"/>
              </a:xfrm>
              <a:prstGeom prst="rect">
                <a:avLst/>
              </a:prstGeom>
            </p:spPr>
          </p:pic>
          <p:sp>
            <p:nvSpPr>
              <p:cNvPr id="8" name="TextBox 7">
                <a:extLst>
                  <a:ext uri="{FF2B5EF4-FFF2-40B4-BE49-F238E27FC236}">
                    <a16:creationId xmlns:a16="http://schemas.microsoft.com/office/drawing/2014/main" id="{60E62B66-C454-898F-CD75-EAFF7E3961F9}"/>
                  </a:ext>
                </a:extLst>
              </p:cNvPr>
              <p:cNvSpPr txBox="1"/>
              <p:nvPr/>
            </p:nvSpPr>
            <p:spPr>
              <a:xfrm>
                <a:off x="5165041" y="530590"/>
                <a:ext cx="198428" cy="327730"/>
              </a:xfrm>
              <a:prstGeom prst="rect">
                <a:avLst/>
              </a:prstGeom>
              <a:noFill/>
            </p:spPr>
            <p:txBody>
              <a:bodyPr wrap="square" rtlCol="0">
                <a:spAutoFit/>
              </a:bodyPr>
              <a:lstStyle/>
              <a:p>
                <a:r>
                  <a:rPr lang="en-GB" sz="1200" dirty="0">
                    <a:solidFill>
                      <a:schemeClr val="bg1">
                        <a:alpha val="20247"/>
                      </a:schemeClr>
                    </a:solidFill>
                  </a:rPr>
                  <a:t>3</a:t>
                </a:r>
              </a:p>
            </p:txBody>
          </p:sp>
        </p:grpSp>
      </p:grpSp>
      <p:pic>
        <p:nvPicPr>
          <p:cNvPr id="14" name="Picture 13">
            <a:extLst>
              <a:ext uri="{FF2B5EF4-FFF2-40B4-BE49-F238E27FC236}">
                <a16:creationId xmlns:a16="http://schemas.microsoft.com/office/drawing/2014/main" id="{CAF96990-CB29-324D-4AD7-80316342B1B1}"/>
              </a:ext>
            </a:extLst>
          </p:cNvPr>
          <p:cNvPicPr>
            <a:picLocks noChangeAspect="1"/>
          </p:cNvPicPr>
          <p:nvPr/>
        </p:nvPicPr>
        <p:blipFill>
          <a:blip r:embed="rId7">
            <a:alphaModFix amt="20000"/>
            <a:extLst>
              <a:ext uri="{28A0092B-C50C-407E-A947-70E740481C1C}">
                <a14:useLocalDpi xmlns:a14="http://schemas.microsoft.com/office/drawing/2010/main" val="0"/>
              </a:ext>
            </a:extLst>
          </a:blip>
          <a:stretch>
            <a:fillRect/>
          </a:stretch>
        </p:blipFill>
        <p:spPr>
          <a:xfrm>
            <a:off x="2427123" y="562453"/>
            <a:ext cx="677784" cy="677784"/>
          </a:xfrm>
          <a:prstGeom prst="rect">
            <a:avLst/>
          </a:prstGeom>
        </p:spPr>
      </p:pic>
    </p:spTree>
    <p:extLst>
      <p:ext uri="{BB962C8B-B14F-4D97-AF65-F5344CB8AC3E}">
        <p14:creationId xmlns:p14="http://schemas.microsoft.com/office/powerpoint/2010/main" val="163812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1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40">
            <a:extLst>
              <a:ext uri="{FF2B5EF4-FFF2-40B4-BE49-F238E27FC236}">
                <a16:creationId xmlns:a16="http://schemas.microsoft.com/office/drawing/2014/main" id="{AAB0FCCF-C06D-BA56-A23B-053DF1E8A3A1}"/>
              </a:ext>
            </a:extLst>
          </p:cNvPr>
          <p:cNvSpPr/>
          <p:nvPr/>
        </p:nvSpPr>
        <p:spPr>
          <a:xfrm>
            <a:off x="190639" y="191699"/>
            <a:ext cx="11810721" cy="6474602"/>
          </a:xfrm>
          <a:prstGeom prst="rect">
            <a:avLst/>
          </a:prstGeom>
          <a:solidFill>
            <a:srgbClr val="B1D2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nvGrpSpPr>
          <p:cNvPr id="8" name="Group 7">
            <a:extLst>
              <a:ext uri="{FF2B5EF4-FFF2-40B4-BE49-F238E27FC236}">
                <a16:creationId xmlns:a16="http://schemas.microsoft.com/office/drawing/2014/main" id="{EC571EBA-5F86-B1E8-5B82-8A3519BB8562}"/>
              </a:ext>
            </a:extLst>
          </p:cNvPr>
          <p:cNvGrpSpPr/>
          <p:nvPr/>
        </p:nvGrpSpPr>
        <p:grpSpPr>
          <a:xfrm>
            <a:off x="592666" y="1045738"/>
            <a:ext cx="11023601" cy="4766522"/>
            <a:chOff x="592667" y="1045738"/>
            <a:chExt cx="10512756" cy="4766522"/>
          </a:xfrm>
        </p:grpSpPr>
        <p:sp>
          <p:nvSpPr>
            <p:cNvPr id="6" name="Freeform 5">
              <a:extLst>
                <a:ext uri="{FF2B5EF4-FFF2-40B4-BE49-F238E27FC236}">
                  <a16:creationId xmlns:a16="http://schemas.microsoft.com/office/drawing/2014/main" id="{1095BE9D-47AF-4DA0-D75A-68AEE4B469CD}"/>
                </a:ext>
              </a:extLst>
            </p:cNvPr>
            <p:cNvSpPr>
              <a:spLocks/>
            </p:cNvSpPr>
            <p:nvPr/>
          </p:nvSpPr>
          <p:spPr bwMode="auto">
            <a:xfrm flipH="1">
              <a:off x="592667" y="1045738"/>
              <a:ext cx="10512756" cy="4766522"/>
            </a:xfrm>
            <a:custGeom>
              <a:avLst/>
              <a:gdLst>
                <a:gd name="T0" fmla="*/ 0 w 2712"/>
                <a:gd name="T1" fmla="*/ 0 h 1176"/>
                <a:gd name="T2" fmla="*/ 0 w 2712"/>
                <a:gd name="T3" fmla="*/ 150 h 1176"/>
                <a:gd name="T4" fmla="*/ 97 w 2712"/>
                <a:gd name="T5" fmla="*/ 248 h 1176"/>
                <a:gd name="T6" fmla="*/ 0 w 2712"/>
                <a:gd name="T7" fmla="*/ 344 h 1176"/>
                <a:gd name="T8" fmla="*/ 0 w 2712"/>
                <a:gd name="T9" fmla="*/ 1176 h 1176"/>
                <a:gd name="T10" fmla="*/ 2712 w 2712"/>
                <a:gd name="T11" fmla="*/ 1176 h 1176"/>
                <a:gd name="T12" fmla="*/ 2712 w 2712"/>
                <a:gd name="T13" fmla="*/ 0 h 1176"/>
                <a:gd name="T14" fmla="*/ 0 w 2712"/>
                <a:gd name="T15" fmla="*/ 0 h 11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12" h="1176">
                  <a:moveTo>
                    <a:pt x="0" y="0"/>
                  </a:moveTo>
                  <a:lnTo>
                    <a:pt x="0" y="150"/>
                  </a:lnTo>
                  <a:lnTo>
                    <a:pt x="97" y="248"/>
                  </a:lnTo>
                  <a:lnTo>
                    <a:pt x="0" y="344"/>
                  </a:lnTo>
                  <a:lnTo>
                    <a:pt x="0" y="1176"/>
                  </a:lnTo>
                  <a:lnTo>
                    <a:pt x="2712" y="1176"/>
                  </a:lnTo>
                  <a:lnTo>
                    <a:pt x="2712" y="0"/>
                  </a:lnTo>
                  <a:lnTo>
                    <a:pt x="0" y="0"/>
                  </a:lnTo>
                  <a:close/>
                </a:path>
              </a:pathLst>
            </a:custGeom>
            <a:solidFill>
              <a:srgbClr val="FFCA00"/>
            </a:solidFill>
            <a:ln>
              <a:noFill/>
            </a:ln>
          </p:spPr>
          <p:txBody>
            <a:bodyPr vert="horz" wrap="square" lIns="91440" tIns="45720" rIns="91440" bIns="45720" numCol="1" anchor="t" anchorCtr="0" compatLnSpc="1">
              <a:prstTxWarp prst="textNoShape">
                <a:avLst/>
              </a:prstTxWarp>
            </a:bodyPr>
            <a:lstStyle/>
            <a:p>
              <a:endParaRPr lang="pl-PL" dirty="0"/>
            </a:p>
          </p:txBody>
        </p:sp>
        <p:sp>
          <p:nvSpPr>
            <p:cNvPr id="7" name="Freeform 6">
              <a:extLst>
                <a:ext uri="{FF2B5EF4-FFF2-40B4-BE49-F238E27FC236}">
                  <a16:creationId xmlns:a16="http://schemas.microsoft.com/office/drawing/2014/main" id="{CF514DB3-2AC7-018C-A3CD-3983CB43DF3A}"/>
                </a:ext>
              </a:extLst>
            </p:cNvPr>
            <p:cNvSpPr>
              <a:spLocks/>
            </p:cNvSpPr>
            <p:nvPr/>
          </p:nvSpPr>
          <p:spPr bwMode="auto">
            <a:xfrm>
              <a:off x="9970888" y="1045738"/>
              <a:ext cx="1134535" cy="4766522"/>
            </a:xfrm>
            <a:custGeom>
              <a:avLst/>
              <a:gdLst>
                <a:gd name="T0" fmla="*/ 0 w 2712"/>
                <a:gd name="T1" fmla="*/ 0 h 1176"/>
                <a:gd name="T2" fmla="*/ 0 w 2712"/>
                <a:gd name="T3" fmla="*/ 150 h 1176"/>
                <a:gd name="T4" fmla="*/ 97 w 2712"/>
                <a:gd name="T5" fmla="*/ 248 h 1176"/>
                <a:gd name="T6" fmla="*/ 0 w 2712"/>
                <a:gd name="T7" fmla="*/ 344 h 1176"/>
                <a:gd name="T8" fmla="*/ 0 w 2712"/>
                <a:gd name="T9" fmla="*/ 1176 h 1176"/>
                <a:gd name="T10" fmla="*/ 2712 w 2712"/>
                <a:gd name="T11" fmla="*/ 1176 h 1176"/>
                <a:gd name="T12" fmla="*/ 2712 w 2712"/>
                <a:gd name="T13" fmla="*/ 0 h 1176"/>
                <a:gd name="T14" fmla="*/ 0 w 2712"/>
                <a:gd name="T15" fmla="*/ 0 h 11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12" h="1176">
                  <a:moveTo>
                    <a:pt x="0" y="0"/>
                  </a:moveTo>
                  <a:lnTo>
                    <a:pt x="0" y="150"/>
                  </a:lnTo>
                  <a:lnTo>
                    <a:pt x="97" y="248"/>
                  </a:lnTo>
                  <a:lnTo>
                    <a:pt x="0" y="344"/>
                  </a:lnTo>
                  <a:lnTo>
                    <a:pt x="0" y="1176"/>
                  </a:lnTo>
                  <a:lnTo>
                    <a:pt x="2712" y="1176"/>
                  </a:lnTo>
                  <a:lnTo>
                    <a:pt x="2712" y="0"/>
                  </a:lnTo>
                  <a:lnTo>
                    <a:pt x="0" y="0"/>
                  </a:lnTo>
                  <a:close/>
                </a:path>
              </a:pathLst>
            </a:custGeom>
            <a:solidFill>
              <a:srgbClr val="FFCA00"/>
            </a:solidFill>
            <a:ln>
              <a:noFill/>
            </a:ln>
          </p:spPr>
          <p:txBody>
            <a:bodyPr vert="horz" wrap="square" lIns="91440" tIns="45720" rIns="91440" bIns="45720" numCol="1" anchor="t" anchorCtr="0" compatLnSpc="1">
              <a:prstTxWarp prst="textNoShape">
                <a:avLst/>
              </a:prstTxWarp>
            </a:bodyPr>
            <a:lstStyle/>
            <a:p>
              <a:endParaRPr lang="pl-PL" dirty="0"/>
            </a:p>
          </p:txBody>
        </p:sp>
      </p:grpSp>
      <p:sp>
        <p:nvSpPr>
          <p:cNvPr id="9" name="Tytuł 1">
            <a:extLst>
              <a:ext uri="{FF2B5EF4-FFF2-40B4-BE49-F238E27FC236}">
                <a16:creationId xmlns:a16="http://schemas.microsoft.com/office/drawing/2014/main" id="{B79CF846-93C6-C6EF-0469-09624617F13D}"/>
              </a:ext>
            </a:extLst>
          </p:cNvPr>
          <p:cNvSpPr txBox="1">
            <a:spLocks/>
          </p:cNvSpPr>
          <p:nvPr/>
        </p:nvSpPr>
        <p:spPr>
          <a:xfrm>
            <a:off x="922896" y="1847358"/>
            <a:ext cx="4778043" cy="680712"/>
          </a:xfrm>
          <a:prstGeom prst="rect">
            <a:avLst/>
          </a:prstGeom>
        </p:spPr>
        <p:txBody>
          <a:bodyPr vert="horz" lIns="0" tIns="0" rIns="0" bIns="3600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l-PL" sz="6000" dirty="0">
                <a:solidFill>
                  <a:schemeClr val="bg1"/>
                </a:solidFill>
                <a:latin typeface="Titillium Web" panose="00000500000000000000" pitchFamily="2" charset="-18"/>
              </a:rPr>
              <a:t>25 </a:t>
            </a:r>
            <a:r>
              <a:rPr lang="pl-PL" sz="6000" dirty="0" err="1">
                <a:solidFill>
                  <a:schemeClr val="bg1"/>
                </a:solidFill>
                <a:latin typeface="Titillium Web" panose="00000500000000000000" pitchFamily="2" charset="-18"/>
              </a:rPr>
              <a:t>years</a:t>
            </a:r>
            <a:endParaRPr lang="pl-PL" sz="7200" dirty="0">
              <a:solidFill>
                <a:schemeClr val="bg1"/>
              </a:solidFill>
              <a:latin typeface="Titillium Web" panose="00000500000000000000" pitchFamily="2" charset="-18"/>
            </a:endParaRPr>
          </a:p>
        </p:txBody>
      </p:sp>
      <p:sp>
        <p:nvSpPr>
          <p:cNvPr id="10" name="Tytuł 1">
            <a:extLst>
              <a:ext uri="{FF2B5EF4-FFF2-40B4-BE49-F238E27FC236}">
                <a16:creationId xmlns:a16="http://schemas.microsoft.com/office/drawing/2014/main" id="{30230CED-6850-DA88-682D-E97563F9C9C8}"/>
              </a:ext>
            </a:extLst>
          </p:cNvPr>
          <p:cNvSpPr txBox="1">
            <a:spLocks/>
          </p:cNvSpPr>
          <p:nvPr/>
        </p:nvSpPr>
        <p:spPr>
          <a:xfrm>
            <a:off x="922896" y="3055643"/>
            <a:ext cx="7096608" cy="680712"/>
          </a:xfrm>
          <a:prstGeom prst="rect">
            <a:avLst/>
          </a:prstGeom>
        </p:spPr>
        <p:txBody>
          <a:bodyPr vert="horz" lIns="0" tIns="0" rIns="0" bIns="3600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l-PL" sz="6000" dirty="0" err="1">
                <a:solidFill>
                  <a:schemeClr val="bg1"/>
                </a:solidFill>
                <a:latin typeface="Titillium Web" panose="00000500000000000000" pitchFamily="2" charset="-18"/>
              </a:rPr>
              <a:t>Garmin</a:t>
            </a:r>
            <a:endParaRPr lang="pl-PL" sz="8800" dirty="0">
              <a:solidFill>
                <a:schemeClr val="bg1"/>
              </a:solidFill>
              <a:latin typeface="Titillium Web" panose="00000500000000000000" pitchFamily="2" charset="-18"/>
            </a:endParaRPr>
          </a:p>
        </p:txBody>
      </p:sp>
      <p:sp>
        <p:nvSpPr>
          <p:cNvPr id="11" name="Tytuł 1">
            <a:extLst>
              <a:ext uri="{FF2B5EF4-FFF2-40B4-BE49-F238E27FC236}">
                <a16:creationId xmlns:a16="http://schemas.microsoft.com/office/drawing/2014/main" id="{55C8697F-116D-A029-2EDC-B022027DE007}"/>
              </a:ext>
            </a:extLst>
          </p:cNvPr>
          <p:cNvSpPr txBox="1">
            <a:spLocks/>
          </p:cNvSpPr>
          <p:nvPr/>
        </p:nvSpPr>
        <p:spPr>
          <a:xfrm>
            <a:off x="922896" y="4263928"/>
            <a:ext cx="7096608" cy="680712"/>
          </a:xfrm>
          <a:prstGeom prst="rect">
            <a:avLst/>
          </a:prstGeom>
        </p:spPr>
        <p:txBody>
          <a:bodyPr vert="horz" lIns="0" tIns="0" rIns="0" bIns="3600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l-PL" sz="6000" dirty="0" err="1">
                <a:solidFill>
                  <a:schemeClr val="bg1"/>
                </a:solidFill>
                <a:latin typeface="Titillium Web" panose="00000500000000000000" pitchFamily="2" charset="-18"/>
              </a:rPr>
              <a:t>Now</a:t>
            </a:r>
            <a:r>
              <a:rPr lang="pl-PL" sz="6000" dirty="0">
                <a:solidFill>
                  <a:schemeClr val="bg1"/>
                </a:solidFill>
                <a:latin typeface="Titillium Web" panose="00000500000000000000" pitchFamily="2" charset="-18"/>
              </a:rPr>
              <a:t> </a:t>
            </a:r>
            <a:r>
              <a:rPr lang="pl-PL" sz="6000" dirty="0" err="1">
                <a:solidFill>
                  <a:schemeClr val="bg1"/>
                </a:solidFill>
                <a:latin typeface="Titillium Web" panose="00000500000000000000" pitchFamily="2" charset="-18"/>
              </a:rPr>
              <a:t>just</a:t>
            </a:r>
            <a:r>
              <a:rPr lang="pl-PL" sz="6000" dirty="0">
                <a:solidFill>
                  <a:schemeClr val="bg1"/>
                </a:solidFill>
                <a:latin typeface="Titillium Web" panose="00000500000000000000" pitchFamily="2" charset="-18"/>
              </a:rPr>
              <a:t> me…</a:t>
            </a:r>
          </a:p>
        </p:txBody>
      </p:sp>
      <p:pic>
        <p:nvPicPr>
          <p:cNvPr id="13" name="Picture 12">
            <a:extLst>
              <a:ext uri="{FF2B5EF4-FFF2-40B4-BE49-F238E27FC236}">
                <a16:creationId xmlns:a16="http://schemas.microsoft.com/office/drawing/2014/main" id="{5A0333BB-F6D6-2381-6070-558A4CDDA9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3271" y="1576424"/>
            <a:ext cx="7052465" cy="3964902"/>
          </a:xfrm>
          <a:prstGeom prst="rect">
            <a:avLst/>
          </a:prstGeom>
        </p:spPr>
      </p:pic>
      <p:pic>
        <p:nvPicPr>
          <p:cNvPr id="5" name="Picture 4">
            <a:extLst>
              <a:ext uri="{FF2B5EF4-FFF2-40B4-BE49-F238E27FC236}">
                <a16:creationId xmlns:a16="http://schemas.microsoft.com/office/drawing/2014/main" id="{24A6FBC9-CA4C-EABD-1855-0FEA4363BF7D}"/>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919474" y="383001"/>
            <a:ext cx="4889339" cy="6091997"/>
          </a:xfrm>
          <a:prstGeom prst="rect">
            <a:avLst/>
          </a:prstGeom>
        </p:spPr>
      </p:pic>
    </p:spTree>
    <p:extLst>
      <p:ext uri="{BB962C8B-B14F-4D97-AF65-F5344CB8AC3E}">
        <p14:creationId xmlns:p14="http://schemas.microsoft.com/office/powerpoint/2010/main" val="4161694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13"/>
                                        </p:tgtEl>
                                      </p:cBhvr>
                                    </p:animEffect>
                                    <p:set>
                                      <p:cBhvr>
                                        <p:cTn id="26" dur="1" fill="hold">
                                          <p:stCondLst>
                                            <p:cond delay="499"/>
                                          </p:stCondLst>
                                        </p:cTn>
                                        <p:tgtEl>
                                          <p:spTgt spid="13"/>
                                        </p:tgtEl>
                                        <p:attrNameLst>
                                          <p:attrName>style.visibility</p:attrName>
                                        </p:attrNameLst>
                                      </p:cBhvr>
                                      <p:to>
                                        <p:strVal val="hidden"/>
                                      </p:to>
                                    </p:se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40">
            <a:extLst>
              <a:ext uri="{FF2B5EF4-FFF2-40B4-BE49-F238E27FC236}">
                <a16:creationId xmlns:a16="http://schemas.microsoft.com/office/drawing/2014/main" id="{1462F5CB-D57E-6CF7-BAED-3DC1D034D572}"/>
              </a:ext>
            </a:extLst>
          </p:cNvPr>
          <p:cNvSpPr/>
          <p:nvPr/>
        </p:nvSpPr>
        <p:spPr>
          <a:xfrm>
            <a:off x="190639" y="191699"/>
            <a:ext cx="11810721" cy="6474602"/>
          </a:xfrm>
          <a:prstGeom prst="rect">
            <a:avLst/>
          </a:prstGeom>
          <a:solidFill>
            <a:srgbClr val="B1D2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ext 1"/>
          <p:cNvSpPr txBox="1"/>
          <p:nvPr/>
        </p:nvSpPr>
        <p:spPr>
          <a:xfrm>
            <a:off x="731520" y="1158240"/>
            <a:ext cx="10728960" cy="975360"/>
          </a:xfrm>
          <a:prstGeom prst="rect">
            <a:avLst/>
          </a:prstGeom>
          <a:noFill/>
          <a:ln/>
        </p:spPr>
        <p:txBody>
          <a:bodyPr wrap="square" lIns="0" tIns="0" rIns="0" bIns="0" rtlCol="0" anchor="t"/>
          <a:lstStyle/>
          <a:p>
            <a:r>
              <a:rPr lang="en-US" sz="4800" b="1" dirty="0">
                <a:solidFill>
                  <a:srgbClr val="111111"/>
                </a:solidFill>
                <a:latin typeface="Calibri" pitchFamily="34" charset="0"/>
                <a:ea typeface="Calibri" pitchFamily="34" charset="-122"/>
                <a:cs typeface="Calibri" pitchFamily="34" charset="-120"/>
              </a:rPr>
              <a:t>There are now two Googles</a:t>
            </a:r>
            <a:endParaRPr lang="en-US" sz="4800" dirty="0"/>
          </a:p>
        </p:txBody>
      </p:sp>
      <p:grpSp>
        <p:nvGrpSpPr>
          <p:cNvPr id="11" name="Group 10">
            <a:extLst>
              <a:ext uri="{FF2B5EF4-FFF2-40B4-BE49-F238E27FC236}">
                <a16:creationId xmlns:a16="http://schemas.microsoft.com/office/drawing/2014/main" id="{9DD6F18C-ACAE-77E8-4EAD-CAA697A3EF1A}"/>
              </a:ext>
            </a:extLst>
          </p:cNvPr>
          <p:cNvGrpSpPr/>
          <p:nvPr/>
        </p:nvGrpSpPr>
        <p:grpSpPr>
          <a:xfrm>
            <a:off x="4222375" y="2781701"/>
            <a:ext cx="7559893" cy="2544278"/>
            <a:chOff x="4222375" y="2781701"/>
            <a:chExt cx="7559893" cy="2544278"/>
          </a:xfrm>
        </p:grpSpPr>
        <p:sp>
          <p:nvSpPr>
            <p:cNvPr id="5" name="Shape 3"/>
            <p:cNvSpPr/>
            <p:nvPr/>
          </p:nvSpPr>
          <p:spPr>
            <a:xfrm>
              <a:off x="4222375" y="2781701"/>
              <a:ext cx="7559893" cy="2544278"/>
            </a:xfrm>
            <a:prstGeom prst="rect">
              <a:avLst/>
            </a:prstGeom>
            <a:solidFill>
              <a:srgbClr val="F7C948"/>
            </a:solidFill>
            <a:ln w="12700">
              <a:solidFill>
                <a:srgbClr val="F7C948"/>
              </a:solidFill>
              <a:prstDash val="solid"/>
            </a:ln>
          </p:spPr>
          <p:txBody>
            <a:bodyPr/>
            <a:lstStyle/>
            <a:p>
              <a:endParaRPr lang="en-GB" sz="2400"/>
            </a:p>
          </p:txBody>
        </p:sp>
        <p:sp>
          <p:nvSpPr>
            <p:cNvPr id="6" name="Text 4"/>
            <p:cNvSpPr txBox="1"/>
            <p:nvPr/>
          </p:nvSpPr>
          <p:spPr>
            <a:xfrm>
              <a:off x="6339840" y="2964581"/>
              <a:ext cx="5242560" cy="2184935"/>
            </a:xfrm>
            <a:prstGeom prst="rect">
              <a:avLst/>
            </a:prstGeom>
            <a:noFill/>
            <a:ln/>
          </p:spPr>
          <p:txBody>
            <a:bodyPr wrap="square" lIns="0" tIns="0" rIns="0" bIns="0" rtlCol="0" anchor="t"/>
            <a:lstStyle/>
            <a:p>
              <a:r>
                <a:rPr lang="en-US" sz="3733" b="1" dirty="0">
                  <a:solidFill>
                    <a:srgbClr val="111111"/>
                  </a:solidFill>
                  <a:latin typeface="Calibri" pitchFamily="34" charset="0"/>
                  <a:ea typeface="Calibri" pitchFamily="34" charset="-122"/>
                  <a:cs typeface="Calibri" pitchFamily="34" charset="-120"/>
                </a:rPr>
                <a:t>The search engine change</a:t>
              </a:r>
              <a:endParaRPr lang="en-US" sz="3733" dirty="0"/>
            </a:p>
            <a:p>
              <a:r>
                <a:rPr lang="en-US" sz="2267" dirty="0">
                  <a:solidFill>
                    <a:srgbClr val="111111"/>
                  </a:solidFill>
                  <a:latin typeface="Calibri" pitchFamily="34" charset="0"/>
                  <a:ea typeface="Calibri" pitchFamily="34" charset="-122"/>
                  <a:cs typeface="Calibri" pitchFamily="34" charset="-120"/>
                </a:rPr>
                <a:t>Longer questions: "do I need a broker?" Google's AI writes the answer, with sources, so she decides to start who to trust, often before she even reaches the map.</a:t>
              </a:r>
              <a:endParaRPr lang="en-US" sz="3733" dirty="0"/>
            </a:p>
          </p:txBody>
        </p:sp>
      </p:grpSp>
      <p:sp>
        <p:nvSpPr>
          <p:cNvPr id="8" name="Prostokąt 68">
            <a:extLst>
              <a:ext uri="{FF2B5EF4-FFF2-40B4-BE49-F238E27FC236}">
                <a16:creationId xmlns:a16="http://schemas.microsoft.com/office/drawing/2014/main" id="{12B00347-E6AF-E610-60ED-B25B109AF8F6}"/>
              </a:ext>
            </a:extLst>
          </p:cNvPr>
          <p:cNvSpPr/>
          <p:nvPr/>
        </p:nvSpPr>
        <p:spPr>
          <a:xfrm>
            <a:off x="377702" y="414091"/>
            <a:ext cx="1322761" cy="256469"/>
          </a:xfrm>
          <a:prstGeom prst="rect">
            <a:avLst/>
          </a:prstGeom>
          <a:solidFill>
            <a:srgbClr val="FFC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Tytuł 1">
            <a:extLst>
              <a:ext uri="{FF2B5EF4-FFF2-40B4-BE49-F238E27FC236}">
                <a16:creationId xmlns:a16="http://schemas.microsoft.com/office/drawing/2014/main" id="{F4C9D1EF-FEE7-A263-4D32-5E4F0F3D1B5C}"/>
              </a:ext>
            </a:extLst>
          </p:cNvPr>
          <p:cNvSpPr txBox="1">
            <a:spLocks/>
          </p:cNvSpPr>
          <p:nvPr/>
        </p:nvSpPr>
        <p:spPr>
          <a:xfrm>
            <a:off x="438186" y="475333"/>
            <a:ext cx="3940679" cy="422029"/>
          </a:xfrm>
          <a:prstGeom prst="rect">
            <a:avLst/>
          </a:prstGeom>
        </p:spPr>
        <p:txBody>
          <a:bodyPr vert="horz" lIns="0" tIns="3600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n-US" sz="1400" b="1" baseline="30000" dirty="0">
                <a:solidFill>
                  <a:srgbClr val="000000"/>
                </a:solidFill>
                <a:latin typeface="Titillium Web" panose="00000500000000000000" pitchFamily="2" charset="-18"/>
              </a:rPr>
              <a:t>THE SHIFT IN SEARCH</a:t>
            </a:r>
            <a:endParaRPr lang="en-US" sz="1400" b="1" i="0" u="none" strike="noStrike" baseline="30000" dirty="0">
              <a:solidFill>
                <a:srgbClr val="000000"/>
              </a:solidFill>
              <a:latin typeface="Titillium Web" panose="00000500000000000000" pitchFamily="2" charset="-18"/>
            </a:endParaRPr>
          </a:p>
        </p:txBody>
      </p:sp>
      <p:pic>
        <p:nvPicPr>
          <p:cNvPr id="10" name="Picture 9">
            <a:extLst>
              <a:ext uri="{FF2B5EF4-FFF2-40B4-BE49-F238E27FC236}">
                <a16:creationId xmlns:a16="http://schemas.microsoft.com/office/drawing/2014/main" id="{985939C8-D49B-01A9-00CE-E021F65D2A2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2480" y="2529839"/>
            <a:ext cx="4771924" cy="316992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rostokąt 40">
            <a:extLst>
              <a:ext uri="{FF2B5EF4-FFF2-40B4-BE49-F238E27FC236}">
                <a16:creationId xmlns:a16="http://schemas.microsoft.com/office/drawing/2014/main" id="{CFA5482D-7CF5-2B9F-2F27-2A07161527E6}"/>
              </a:ext>
            </a:extLst>
          </p:cNvPr>
          <p:cNvSpPr/>
          <p:nvPr/>
        </p:nvSpPr>
        <p:spPr>
          <a:xfrm>
            <a:off x="190639" y="191699"/>
            <a:ext cx="11810721" cy="6474602"/>
          </a:xfrm>
          <a:prstGeom prst="rect">
            <a:avLst/>
          </a:prstGeom>
          <a:solidFill>
            <a:srgbClr val="B1D2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8" name="Picture 7">
            <a:extLst>
              <a:ext uri="{FF2B5EF4-FFF2-40B4-BE49-F238E27FC236}">
                <a16:creationId xmlns:a16="http://schemas.microsoft.com/office/drawing/2014/main" id="{4B8E93AF-45EE-5275-3F80-D2CC1DD3C594}"/>
              </a:ext>
            </a:extLst>
          </p:cNvPr>
          <p:cNvPicPr>
            <a:picLocks noChangeAspect="1"/>
          </p:cNvPicPr>
          <p:nvPr/>
        </p:nvPicPr>
        <p:blipFill>
          <a:blip r:embed="rId3">
            <a:extLst>
              <a:ext uri="{28A0092B-C50C-407E-A947-70E740481C1C}">
                <a14:useLocalDpi xmlns:a14="http://schemas.microsoft.com/office/drawing/2010/main" val="0"/>
              </a:ext>
            </a:extLst>
          </a:blip>
          <a:srcRect t="-72" r="50752" b="1"/>
          <a:stretch>
            <a:fillRect/>
          </a:stretch>
        </p:blipFill>
        <p:spPr>
          <a:xfrm>
            <a:off x="787400" y="440267"/>
            <a:ext cx="5173134" cy="5909733"/>
          </a:xfrm>
          <a:prstGeom prst="rect">
            <a:avLst/>
          </a:prstGeom>
        </p:spPr>
      </p:pic>
      <p:pic>
        <p:nvPicPr>
          <p:cNvPr id="11" name="Picture 10">
            <a:extLst>
              <a:ext uri="{FF2B5EF4-FFF2-40B4-BE49-F238E27FC236}">
                <a16:creationId xmlns:a16="http://schemas.microsoft.com/office/drawing/2014/main" id="{B4EB54AC-3DC9-0BE8-A2C2-BAF0EA7DB0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7400" y="440267"/>
            <a:ext cx="10511782" cy="5909733"/>
          </a:xfrm>
          <a:prstGeom prst="rect">
            <a:avLst/>
          </a:prstGeom>
        </p:spPr>
      </p:pic>
      <p:pic>
        <p:nvPicPr>
          <p:cNvPr id="9" name="Picture 8">
            <a:extLst>
              <a:ext uri="{FF2B5EF4-FFF2-40B4-BE49-F238E27FC236}">
                <a16:creationId xmlns:a16="http://schemas.microsoft.com/office/drawing/2014/main" id="{5269F531-6A04-E1AA-368B-EA552B6C11CE}"/>
              </a:ext>
            </a:extLst>
          </p:cNvPr>
          <p:cNvPicPr>
            <a:picLocks noChangeAspect="1"/>
          </p:cNvPicPr>
          <p:nvPr/>
        </p:nvPicPr>
        <p:blipFill>
          <a:blip r:embed="rId5" cstate="email">
            <a:extLst>
              <a:ext uri="{28A0092B-C50C-407E-A947-70E740481C1C}">
                <a14:useLocalDpi xmlns:a14="http://schemas.microsoft.com/office/drawing/2010/main"/>
              </a:ext>
            </a:extLst>
          </a:blip>
          <a:srcRect t="-72"/>
          <a:stretch>
            <a:fillRect/>
          </a:stretch>
        </p:blipFill>
        <p:spPr>
          <a:xfrm>
            <a:off x="794929" y="440266"/>
            <a:ext cx="10504253" cy="5909733"/>
          </a:xfrm>
          <a:prstGeom prst="rect">
            <a:avLst/>
          </a:prstGeom>
        </p:spPr>
      </p:pic>
      <p:sp>
        <p:nvSpPr>
          <p:cNvPr id="2" name="TextBox 1">
            <a:extLst>
              <a:ext uri="{FF2B5EF4-FFF2-40B4-BE49-F238E27FC236}">
                <a16:creationId xmlns:a16="http://schemas.microsoft.com/office/drawing/2014/main" id="{72410E94-D229-9D4E-68E3-B9A1DF5E1B48}"/>
              </a:ext>
            </a:extLst>
          </p:cNvPr>
          <p:cNvSpPr txBox="1"/>
          <p:nvPr/>
        </p:nvSpPr>
        <p:spPr>
          <a:xfrm>
            <a:off x="2908093" y="508000"/>
            <a:ext cx="1139252" cy="369332"/>
          </a:xfrm>
          <a:prstGeom prst="rect">
            <a:avLst/>
          </a:prstGeom>
          <a:noFill/>
        </p:spPr>
        <p:txBody>
          <a:bodyPr wrap="square" rtlCol="0">
            <a:spAutoFit/>
          </a:bodyPr>
          <a:lstStyle/>
          <a:p>
            <a:pPr algn="ctr"/>
            <a:r>
              <a:rPr lang="en-GB" dirty="0"/>
              <a:t>20 Years</a:t>
            </a:r>
          </a:p>
        </p:txBody>
      </p:sp>
    </p:spTree>
    <p:extLst>
      <p:ext uri="{BB962C8B-B14F-4D97-AF65-F5344CB8AC3E}">
        <p14:creationId xmlns:p14="http://schemas.microsoft.com/office/powerpoint/2010/main" val="3289429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A404A-206E-05AC-DD92-8EFF02086822}"/>
            </a:ext>
          </a:extLst>
        </p:cNvPr>
        <p:cNvGrpSpPr/>
        <p:nvPr/>
      </p:nvGrpSpPr>
      <p:grpSpPr>
        <a:xfrm>
          <a:off x="0" y="0"/>
          <a:ext cx="0" cy="0"/>
          <a:chOff x="0" y="0"/>
          <a:chExt cx="0" cy="0"/>
        </a:xfrm>
      </p:grpSpPr>
      <p:sp>
        <p:nvSpPr>
          <p:cNvPr id="2" name="Prostokąt 40">
            <a:extLst>
              <a:ext uri="{FF2B5EF4-FFF2-40B4-BE49-F238E27FC236}">
                <a16:creationId xmlns:a16="http://schemas.microsoft.com/office/drawing/2014/main" id="{347C53E4-ACED-7361-311E-4070092EBB90}"/>
              </a:ext>
            </a:extLst>
          </p:cNvPr>
          <p:cNvSpPr/>
          <p:nvPr/>
        </p:nvSpPr>
        <p:spPr>
          <a:xfrm>
            <a:off x="190639" y="191699"/>
            <a:ext cx="11810721" cy="6474602"/>
          </a:xfrm>
          <a:prstGeom prst="rect">
            <a:avLst/>
          </a:prstGeom>
          <a:solidFill>
            <a:srgbClr val="B1D2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4" name="Freeform 5">
            <a:extLst>
              <a:ext uri="{FF2B5EF4-FFF2-40B4-BE49-F238E27FC236}">
                <a16:creationId xmlns:a16="http://schemas.microsoft.com/office/drawing/2014/main" id="{110A3918-1AF6-7C32-9F89-22FB23A2C691}"/>
              </a:ext>
            </a:extLst>
          </p:cNvPr>
          <p:cNvSpPr>
            <a:spLocks/>
          </p:cNvSpPr>
          <p:nvPr/>
        </p:nvSpPr>
        <p:spPr bwMode="auto">
          <a:xfrm>
            <a:off x="347730" y="1043227"/>
            <a:ext cx="11496539" cy="4766522"/>
          </a:xfrm>
          <a:custGeom>
            <a:avLst/>
            <a:gdLst>
              <a:gd name="T0" fmla="*/ 0 w 2712"/>
              <a:gd name="T1" fmla="*/ 0 h 1176"/>
              <a:gd name="T2" fmla="*/ 0 w 2712"/>
              <a:gd name="T3" fmla="*/ 150 h 1176"/>
              <a:gd name="T4" fmla="*/ 97 w 2712"/>
              <a:gd name="T5" fmla="*/ 248 h 1176"/>
              <a:gd name="T6" fmla="*/ 0 w 2712"/>
              <a:gd name="T7" fmla="*/ 344 h 1176"/>
              <a:gd name="T8" fmla="*/ 0 w 2712"/>
              <a:gd name="T9" fmla="*/ 1176 h 1176"/>
              <a:gd name="T10" fmla="*/ 2712 w 2712"/>
              <a:gd name="T11" fmla="*/ 1176 h 1176"/>
              <a:gd name="T12" fmla="*/ 2712 w 2712"/>
              <a:gd name="T13" fmla="*/ 0 h 1176"/>
              <a:gd name="T14" fmla="*/ 0 w 2712"/>
              <a:gd name="T15" fmla="*/ 0 h 11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12" h="1176">
                <a:moveTo>
                  <a:pt x="0" y="0"/>
                </a:moveTo>
                <a:lnTo>
                  <a:pt x="0" y="150"/>
                </a:lnTo>
                <a:lnTo>
                  <a:pt x="97" y="248"/>
                </a:lnTo>
                <a:lnTo>
                  <a:pt x="0" y="344"/>
                </a:lnTo>
                <a:lnTo>
                  <a:pt x="0" y="1176"/>
                </a:lnTo>
                <a:lnTo>
                  <a:pt x="2712" y="1176"/>
                </a:lnTo>
                <a:lnTo>
                  <a:pt x="2712" y="0"/>
                </a:lnTo>
                <a:lnTo>
                  <a:pt x="0" y="0"/>
                </a:lnTo>
                <a:close/>
              </a:path>
            </a:pathLst>
          </a:custGeom>
          <a:solidFill>
            <a:srgbClr val="FFCA00"/>
          </a:solidFill>
          <a:ln>
            <a:noFill/>
          </a:ln>
        </p:spPr>
        <p:txBody>
          <a:bodyPr vert="horz" wrap="square" lIns="91440" tIns="45720" rIns="91440" bIns="45720" numCol="1" anchor="t" anchorCtr="0" compatLnSpc="1">
            <a:prstTxWarp prst="textNoShape">
              <a:avLst/>
            </a:prstTxWarp>
          </a:bodyPr>
          <a:lstStyle/>
          <a:p>
            <a:endParaRPr lang="pl-PL" dirty="0"/>
          </a:p>
        </p:txBody>
      </p:sp>
      <p:pic>
        <p:nvPicPr>
          <p:cNvPr id="9" name="Picture 8">
            <a:extLst>
              <a:ext uri="{FF2B5EF4-FFF2-40B4-BE49-F238E27FC236}">
                <a16:creationId xmlns:a16="http://schemas.microsoft.com/office/drawing/2014/main" id="{1573EC8F-E39D-77C8-E170-6429E9CC39EC}"/>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47730" y="329834"/>
            <a:ext cx="4257370" cy="6203987"/>
          </a:xfrm>
          <a:prstGeom prst="rect">
            <a:avLst/>
          </a:prstGeom>
        </p:spPr>
      </p:pic>
      <p:sp>
        <p:nvSpPr>
          <p:cNvPr id="10" name="Tytuł 1">
            <a:extLst>
              <a:ext uri="{FF2B5EF4-FFF2-40B4-BE49-F238E27FC236}">
                <a16:creationId xmlns:a16="http://schemas.microsoft.com/office/drawing/2014/main" id="{AD2DA90A-E835-BD86-FF7D-E861D2DD9181}"/>
              </a:ext>
            </a:extLst>
          </p:cNvPr>
          <p:cNvSpPr txBox="1">
            <a:spLocks/>
          </p:cNvSpPr>
          <p:nvPr/>
        </p:nvSpPr>
        <p:spPr>
          <a:xfrm>
            <a:off x="5405379" y="1468684"/>
            <a:ext cx="6160088" cy="680712"/>
          </a:xfrm>
          <a:prstGeom prst="rect">
            <a:avLst/>
          </a:prstGeom>
        </p:spPr>
        <p:txBody>
          <a:bodyPr vert="horz" lIns="0" tIns="0" rIns="0" bIns="3600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l-PL" sz="6000" dirty="0" err="1">
                <a:solidFill>
                  <a:schemeClr val="bg1"/>
                </a:solidFill>
                <a:latin typeface="Titillium Web" panose="00000500000000000000" pitchFamily="2" charset="-18"/>
              </a:rPr>
              <a:t>Your</a:t>
            </a:r>
            <a:r>
              <a:rPr lang="pl-PL" sz="6000" dirty="0">
                <a:solidFill>
                  <a:schemeClr val="bg1"/>
                </a:solidFill>
                <a:latin typeface="Titillium Web" panose="00000500000000000000" pitchFamily="2" charset="-18"/>
              </a:rPr>
              <a:t> </a:t>
            </a:r>
            <a:r>
              <a:rPr lang="pl-PL" sz="6000" dirty="0" err="1">
                <a:solidFill>
                  <a:schemeClr val="bg1"/>
                </a:solidFill>
                <a:latin typeface="Titillium Web" panose="00000500000000000000" pitchFamily="2" charset="-18"/>
              </a:rPr>
              <a:t>client</a:t>
            </a:r>
            <a:r>
              <a:rPr lang="pl-PL" sz="6000" dirty="0">
                <a:solidFill>
                  <a:schemeClr val="bg1"/>
                </a:solidFill>
                <a:latin typeface="Titillium Web" panose="00000500000000000000" pitchFamily="2" charset="-18"/>
              </a:rPr>
              <a:t> </a:t>
            </a:r>
            <a:r>
              <a:rPr lang="pl-PL" sz="6000" dirty="0" err="1">
                <a:solidFill>
                  <a:schemeClr val="bg1"/>
                </a:solidFill>
                <a:latin typeface="Titillium Web" panose="00000500000000000000" pitchFamily="2" charset="-18"/>
              </a:rPr>
              <a:t>reads</a:t>
            </a:r>
            <a:r>
              <a:rPr lang="pl-PL" sz="6000" dirty="0">
                <a:solidFill>
                  <a:schemeClr val="bg1"/>
                </a:solidFill>
                <a:latin typeface="Titillium Web" panose="00000500000000000000" pitchFamily="2" charset="-18"/>
              </a:rPr>
              <a:t> the </a:t>
            </a:r>
            <a:r>
              <a:rPr lang="pl-PL" sz="6000" dirty="0" err="1">
                <a:solidFill>
                  <a:schemeClr val="bg1"/>
                </a:solidFill>
                <a:latin typeface="Titillium Web" panose="00000500000000000000" pitchFamily="2" charset="-18"/>
              </a:rPr>
              <a:t>answer</a:t>
            </a:r>
            <a:r>
              <a:rPr lang="pl-PL" sz="6000" dirty="0">
                <a:solidFill>
                  <a:schemeClr val="bg1"/>
                </a:solidFill>
                <a:latin typeface="Titillium Web" panose="00000500000000000000" pitchFamily="2" charset="-18"/>
              </a:rPr>
              <a:t>.</a:t>
            </a:r>
          </a:p>
          <a:p>
            <a:endParaRPr lang="pl-PL" sz="6000" dirty="0">
              <a:solidFill>
                <a:schemeClr val="bg1"/>
              </a:solidFill>
              <a:latin typeface="Titillium Web" panose="00000500000000000000" pitchFamily="2" charset="-18"/>
            </a:endParaRPr>
          </a:p>
          <a:p>
            <a:r>
              <a:rPr lang="pl-PL" sz="6000" dirty="0">
                <a:solidFill>
                  <a:schemeClr val="bg1"/>
                </a:solidFill>
                <a:latin typeface="Titillium Web" panose="00000500000000000000" pitchFamily="2" charset="-18"/>
              </a:rPr>
              <a:t>The </a:t>
            </a:r>
            <a:r>
              <a:rPr lang="pl-PL" sz="6000" dirty="0" err="1">
                <a:solidFill>
                  <a:schemeClr val="bg1"/>
                </a:solidFill>
                <a:latin typeface="Titillium Web" panose="00000500000000000000" pitchFamily="2" charset="-18"/>
              </a:rPr>
              <a:t>sources</a:t>
            </a:r>
            <a:r>
              <a:rPr lang="pl-PL" sz="6000" dirty="0">
                <a:solidFill>
                  <a:schemeClr val="bg1"/>
                </a:solidFill>
                <a:latin typeface="Titillium Web" panose="00000500000000000000" pitchFamily="2" charset="-18"/>
              </a:rPr>
              <a:t> </a:t>
            </a:r>
            <a:r>
              <a:rPr lang="pl-PL" sz="6000" dirty="0" err="1">
                <a:solidFill>
                  <a:schemeClr val="bg1"/>
                </a:solidFill>
                <a:latin typeface="Titillium Web" panose="00000500000000000000" pitchFamily="2" charset="-18"/>
              </a:rPr>
              <a:t>decide</a:t>
            </a:r>
            <a:r>
              <a:rPr lang="pl-PL" sz="6000" dirty="0">
                <a:solidFill>
                  <a:schemeClr val="bg1"/>
                </a:solidFill>
                <a:latin typeface="Titillium Web" panose="00000500000000000000" pitchFamily="2" charset="-18"/>
              </a:rPr>
              <a:t> </a:t>
            </a:r>
            <a:r>
              <a:rPr lang="pl-PL" sz="6000" dirty="0" err="1">
                <a:solidFill>
                  <a:schemeClr val="bg1"/>
                </a:solidFill>
                <a:latin typeface="Titillium Web" panose="00000500000000000000" pitchFamily="2" charset="-18"/>
              </a:rPr>
              <a:t>who</a:t>
            </a:r>
            <a:r>
              <a:rPr lang="pl-PL" sz="6000" dirty="0">
                <a:solidFill>
                  <a:schemeClr val="bg1"/>
                </a:solidFill>
                <a:latin typeface="Titillium Web" panose="00000500000000000000" pitchFamily="2" charset="-18"/>
              </a:rPr>
              <a:t> </a:t>
            </a:r>
            <a:r>
              <a:rPr lang="pl-PL" sz="6000" dirty="0" err="1">
                <a:solidFill>
                  <a:schemeClr val="bg1"/>
                </a:solidFill>
                <a:latin typeface="Titillium Web" panose="00000500000000000000" pitchFamily="2" charset="-18"/>
              </a:rPr>
              <a:t>they</a:t>
            </a:r>
            <a:r>
              <a:rPr lang="pl-PL" sz="6000" dirty="0">
                <a:solidFill>
                  <a:schemeClr val="bg1"/>
                </a:solidFill>
                <a:latin typeface="Titillium Web" panose="00000500000000000000" pitchFamily="2" charset="-18"/>
              </a:rPr>
              <a:t> trust.</a:t>
            </a:r>
            <a:endParaRPr lang="pl-PL" sz="7200" dirty="0">
              <a:solidFill>
                <a:schemeClr val="bg1"/>
              </a:solidFill>
              <a:latin typeface="Titillium Web" panose="00000500000000000000" pitchFamily="2" charset="-18"/>
            </a:endParaRPr>
          </a:p>
        </p:txBody>
      </p:sp>
      <p:sp>
        <p:nvSpPr>
          <p:cNvPr id="11" name="Tytuł 1">
            <a:extLst>
              <a:ext uri="{FF2B5EF4-FFF2-40B4-BE49-F238E27FC236}">
                <a16:creationId xmlns:a16="http://schemas.microsoft.com/office/drawing/2014/main" id="{00BF3018-1FB5-C0C5-6F98-9FD58A6DFCAA}"/>
              </a:ext>
            </a:extLst>
          </p:cNvPr>
          <p:cNvSpPr txBox="1">
            <a:spLocks/>
          </p:cNvSpPr>
          <p:nvPr/>
        </p:nvSpPr>
        <p:spPr>
          <a:xfrm>
            <a:off x="6570134" y="535131"/>
            <a:ext cx="5117044" cy="680712"/>
          </a:xfrm>
          <a:prstGeom prst="rect">
            <a:avLst/>
          </a:prstGeom>
        </p:spPr>
        <p:txBody>
          <a:bodyPr vert="horz" lIns="0" tIns="7200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R="0" algn="r" rtl="0">
              <a:lnSpc>
                <a:spcPct val="110000"/>
              </a:lnSpc>
            </a:pPr>
            <a:r>
              <a:rPr lang="pt-BR" sz="5400" b="1" i="0" u="none" strike="noStrike" baseline="30000" dirty="0">
                <a:latin typeface="Titillium Web" panose="00000500000000000000" pitchFamily="2" charset="-18"/>
              </a:rPr>
              <a:t>Google, </a:t>
            </a:r>
            <a:r>
              <a:rPr lang="pt-BR" sz="5400" b="1" i="0" u="none" strike="noStrike" baseline="30000" dirty="0" err="1">
                <a:latin typeface="Titillium Web" panose="00000500000000000000" pitchFamily="2" charset="-18"/>
              </a:rPr>
              <a:t>October</a:t>
            </a:r>
            <a:r>
              <a:rPr lang="pt-BR" sz="5400" b="1" i="0" u="none" strike="noStrike" baseline="30000" dirty="0">
                <a:latin typeface="Titillium Web" panose="00000500000000000000" pitchFamily="2" charset="-18"/>
              </a:rPr>
              <a:t> 2026</a:t>
            </a:r>
            <a:endParaRPr lang="en-US" sz="5400" b="1" i="0" u="none" strike="noStrike" baseline="30000" dirty="0">
              <a:latin typeface="Titillium Web" panose="00000500000000000000" pitchFamily="2" charset="-18"/>
            </a:endParaRPr>
          </a:p>
        </p:txBody>
      </p:sp>
      <p:sp>
        <p:nvSpPr>
          <p:cNvPr id="3" name="Oval 2">
            <a:extLst>
              <a:ext uri="{FF2B5EF4-FFF2-40B4-BE49-F238E27FC236}">
                <a16:creationId xmlns:a16="http://schemas.microsoft.com/office/drawing/2014/main" id="{8D1DA8B8-4807-45C6-5F85-E176AA267540}"/>
              </a:ext>
            </a:extLst>
          </p:cNvPr>
          <p:cNvSpPr/>
          <p:nvPr/>
        </p:nvSpPr>
        <p:spPr>
          <a:xfrm>
            <a:off x="1559786" y="4796697"/>
            <a:ext cx="1833258" cy="719528"/>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5104E897-2278-C82E-771C-F90E6D38B47F}"/>
              </a:ext>
            </a:extLst>
          </p:cNvPr>
          <p:cNvSpPr/>
          <p:nvPr/>
        </p:nvSpPr>
        <p:spPr>
          <a:xfrm>
            <a:off x="2554961" y="5506651"/>
            <a:ext cx="1833258" cy="719528"/>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C2ED31F1-A2DC-E819-B69C-A1C65E6CFC41}"/>
              </a:ext>
            </a:extLst>
          </p:cNvPr>
          <p:cNvSpPr/>
          <p:nvPr/>
        </p:nvSpPr>
        <p:spPr>
          <a:xfrm>
            <a:off x="347730" y="5795224"/>
            <a:ext cx="1833258" cy="719528"/>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ytuł 1">
            <a:extLst>
              <a:ext uri="{FF2B5EF4-FFF2-40B4-BE49-F238E27FC236}">
                <a16:creationId xmlns:a16="http://schemas.microsoft.com/office/drawing/2014/main" id="{616DB740-D19C-2238-701C-5ECAD2ACFA7A}"/>
              </a:ext>
            </a:extLst>
          </p:cNvPr>
          <p:cNvSpPr txBox="1">
            <a:spLocks/>
          </p:cNvSpPr>
          <p:nvPr/>
        </p:nvSpPr>
        <p:spPr>
          <a:xfrm>
            <a:off x="4762191" y="6062590"/>
            <a:ext cx="7045472" cy="680712"/>
          </a:xfrm>
          <a:prstGeom prst="rect">
            <a:avLst/>
          </a:prstGeom>
        </p:spPr>
        <p:txBody>
          <a:bodyPr vert="horz" lIns="0" tIns="7200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R="0" rtl="0">
              <a:lnSpc>
                <a:spcPct val="110000"/>
              </a:lnSpc>
            </a:pPr>
            <a:r>
              <a:rPr lang="pt-BR" sz="2400" b="1" i="0" u="none" strike="noStrike" baseline="30000" dirty="0" err="1">
                <a:latin typeface="Titillium Web" panose="00000500000000000000" pitchFamily="2" charset="-18"/>
              </a:rPr>
              <a:t>But</a:t>
            </a:r>
            <a:r>
              <a:rPr lang="pt-BR" sz="2400" b="1" i="0" u="none" strike="noStrike" baseline="30000" dirty="0">
                <a:latin typeface="Titillium Web" panose="00000500000000000000" pitchFamily="2" charset="-18"/>
              </a:rPr>
              <a:t> </a:t>
            </a:r>
            <a:r>
              <a:rPr lang="pt-BR" sz="2400" b="1" i="0" u="none" strike="noStrike" baseline="30000" dirty="0" err="1">
                <a:latin typeface="Titillium Web" panose="00000500000000000000" pitchFamily="2" charset="-18"/>
              </a:rPr>
              <a:t>what</a:t>
            </a:r>
            <a:r>
              <a:rPr lang="pt-BR" sz="2400" b="1" i="0" u="none" strike="noStrike" baseline="30000" dirty="0">
                <a:latin typeface="Titillium Web" panose="00000500000000000000" pitchFamily="2" charset="-18"/>
              </a:rPr>
              <a:t> does it look like in Southampton? </a:t>
            </a:r>
            <a:r>
              <a:rPr lang="pt-BR" sz="2400" b="1" i="0" u="none" strike="noStrike" baseline="30000" dirty="0" err="1">
                <a:latin typeface="Titillium Web" panose="00000500000000000000" pitchFamily="2" charset="-18"/>
              </a:rPr>
              <a:t>Let’s</a:t>
            </a:r>
            <a:r>
              <a:rPr lang="pt-BR" sz="2400" b="1" i="0" u="none" strike="noStrike" baseline="30000" dirty="0">
                <a:latin typeface="Titillium Web" panose="00000500000000000000" pitchFamily="2" charset="-18"/>
              </a:rPr>
              <a:t> start </a:t>
            </a:r>
            <a:r>
              <a:rPr lang="pt-BR" sz="2400" b="1" i="0" u="none" strike="noStrike" baseline="30000" dirty="0" err="1">
                <a:latin typeface="Titillium Web" panose="00000500000000000000" pitchFamily="2" charset="-18"/>
              </a:rPr>
              <a:t>with</a:t>
            </a:r>
            <a:r>
              <a:rPr lang="pt-BR" sz="2400" b="1" i="0" u="none" strike="noStrike" baseline="30000" dirty="0">
                <a:latin typeface="Titillium Web" panose="00000500000000000000" pitchFamily="2" charset="-18"/>
              </a:rPr>
              <a:t> </a:t>
            </a:r>
            <a:r>
              <a:rPr lang="pt-BR" sz="2400" b="1" i="0" u="none" strike="noStrike" baseline="30000" dirty="0" err="1">
                <a:latin typeface="Titillium Web" panose="00000500000000000000" pitchFamily="2" charset="-18"/>
              </a:rPr>
              <a:t>map</a:t>
            </a:r>
            <a:r>
              <a:rPr lang="pt-BR" sz="2400" b="1" i="0" u="none" strike="noStrike" baseline="30000" dirty="0">
                <a:latin typeface="Titillium Web" panose="00000500000000000000" pitchFamily="2" charset="-18"/>
              </a:rPr>
              <a:t> </a:t>
            </a:r>
            <a:r>
              <a:rPr lang="pt-BR" sz="2400" b="1" i="0" u="none" strike="noStrike" baseline="30000" dirty="0" err="1">
                <a:latin typeface="Titillium Web" panose="00000500000000000000" pitchFamily="2" charset="-18"/>
              </a:rPr>
              <a:t>results</a:t>
            </a:r>
            <a:r>
              <a:rPr lang="pt-BR" sz="2400" b="1" i="0" u="none" strike="noStrike" baseline="30000" dirty="0">
                <a:latin typeface="Titillium Web" panose="00000500000000000000" pitchFamily="2" charset="-18"/>
              </a:rPr>
              <a:t> </a:t>
            </a:r>
            <a:r>
              <a:rPr lang="pt-BR" sz="2400" b="1" i="0" u="none" strike="noStrike" baseline="30000" dirty="0" err="1">
                <a:latin typeface="Titillium Web" panose="00000500000000000000" pitchFamily="2" charset="-18"/>
              </a:rPr>
              <a:t>first</a:t>
            </a:r>
            <a:r>
              <a:rPr lang="pt-BR" sz="2400" b="1" i="0" u="none" strike="noStrike" baseline="30000" dirty="0">
                <a:latin typeface="Titillium Web" panose="00000500000000000000" pitchFamily="2" charset="-18"/>
              </a:rPr>
              <a:t>..</a:t>
            </a:r>
            <a:endParaRPr lang="en-US" sz="2400" b="1" i="0" u="none" strike="noStrike" baseline="30000" dirty="0">
              <a:latin typeface="Titillium Web" panose="00000500000000000000" pitchFamily="2" charset="-18"/>
            </a:endParaRPr>
          </a:p>
        </p:txBody>
      </p:sp>
    </p:spTree>
    <p:extLst>
      <p:ext uri="{BB962C8B-B14F-4D97-AF65-F5344CB8AC3E}">
        <p14:creationId xmlns:p14="http://schemas.microsoft.com/office/powerpoint/2010/main" val="2104996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116C1-5580-3658-9ACE-AE547486129A}"/>
              </a:ext>
            </a:extLst>
          </p:cNvPr>
          <p:cNvSpPr>
            <a:spLocks noGrp="1"/>
          </p:cNvSpPr>
          <p:nvPr>
            <p:ph type="title"/>
          </p:nvPr>
        </p:nvSpPr>
        <p:spPr/>
        <p:txBody>
          <a:bodyPr/>
          <a:lstStyle/>
          <a:p>
            <a:endParaRPr lang="en-GB"/>
          </a:p>
        </p:txBody>
      </p:sp>
      <p:pic>
        <p:nvPicPr>
          <p:cNvPr id="4" name="eartgh.mp4">
            <a:hlinkClick r:id="" action="ppaction://media"/>
            <a:extLst>
              <a:ext uri="{FF2B5EF4-FFF2-40B4-BE49-F238E27FC236}">
                <a16:creationId xmlns:a16="http://schemas.microsoft.com/office/drawing/2014/main" id="{0F396B69-3BE6-ED7A-44A3-B62495AB479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0" y="155"/>
            <a:ext cx="12192000" cy="6857845"/>
          </a:xfrm>
        </p:spPr>
      </p:pic>
    </p:spTree>
    <p:extLst>
      <p:ext uri="{BB962C8B-B14F-4D97-AF65-F5344CB8AC3E}">
        <p14:creationId xmlns:p14="http://schemas.microsoft.com/office/powerpoint/2010/main" val="1472168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1CBDE62-A4E3-E034-FAEA-C2055B1D1D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75AF65FF-AD01-0053-6D0B-A26D5045F2C3}"/>
              </a:ext>
            </a:extLst>
          </p:cNvPr>
          <p:cNvPicPr>
            <a:picLocks noChangeAspect="1"/>
          </p:cNvPicPr>
          <p:nvPr/>
        </p:nvPicPr>
        <p:blipFill>
          <a:blip r:embed="rId4"/>
          <a:srcRect/>
          <a:stretch/>
        </p:blipFill>
        <p:spPr>
          <a:xfrm>
            <a:off x="10709906" y="5019260"/>
            <a:ext cx="334857" cy="510259"/>
          </a:xfrm>
          <a:prstGeom prst="rect">
            <a:avLst/>
          </a:prstGeom>
        </p:spPr>
      </p:pic>
      <p:pic>
        <p:nvPicPr>
          <p:cNvPr id="7" name="Picture 6">
            <a:extLst>
              <a:ext uri="{FF2B5EF4-FFF2-40B4-BE49-F238E27FC236}">
                <a16:creationId xmlns:a16="http://schemas.microsoft.com/office/drawing/2014/main" id="{EEF43C9E-5C9E-01AD-B100-81BD4F5D1981}"/>
              </a:ext>
            </a:extLst>
          </p:cNvPr>
          <p:cNvPicPr>
            <a:picLocks noChangeAspect="1"/>
          </p:cNvPicPr>
          <p:nvPr/>
        </p:nvPicPr>
        <p:blipFill>
          <a:blip r:embed="rId4"/>
          <a:srcRect/>
          <a:stretch/>
        </p:blipFill>
        <p:spPr>
          <a:xfrm>
            <a:off x="1911155" y="4018797"/>
            <a:ext cx="334857" cy="510259"/>
          </a:xfrm>
          <a:prstGeom prst="rect">
            <a:avLst/>
          </a:prstGeom>
        </p:spPr>
      </p:pic>
      <p:pic>
        <p:nvPicPr>
          <p:cNvPr id="8" name="Picture 7">
            <a:extLst>
              <a:ext uri="{FF2B5EF4-FFF2-40B4-BE49-F238E27FC236}">
                <a16:creationId xmlns:a16="http://schemas.microsoft.com/office/drawing/2014/main" id="{95E09896-750F-6C97-5F9A-81ED79B4427C}"/>
              </a:ext>
            </a:extLst>
          </p:cNvPr>
          <p:cNvPicPr>
            <a:picLocks noChangeAspect="1"/>
          </p:cNvPicPr>
          <p:nvPr/>
        </p:nvPicPr>
        <p:blipFill>
          <a:blip r:embed="rId4"/>
          <a:srcRect/>
          <a:stretch/>
        </p:blipFill>
        <p:spPr>
          <a:xfrm>
            <a:off x="2437346" y="1345146"/>
            <a:ext cx="334857" cy="510259"/>
          </a:xfrm>
          <a:prstGeom prst="rect">
            <a:avLst/>
          </a:prstGeom>
        </p:spPr>
      </p:pic>
      <p:pic>
        <p:nvPicPr>
          <p:cNvPr id="9" name="Picture 8">
            <a:extLst>
              <a:ext uri="{FF2B5EF4-FFF2-40B4-BE49-F238E27FC236}">
                <a16:creationId xmlns:a16="http://schemas.microsoft.com/office/drawing/2014/main" id="{D4757C3F-1CDF-A047-2A20-F5CA374E16F6}"/>
              </a:ext>
            </a:extLst>
          </p:cNvPr>
          <p:cNvPicPr>
            <a:picLocks noChangeAspect="1"/>
          </p:cNvPicPr>
          <p:nvPr/>
        </p:nvPicPr>
        <p:blipFill>
          <a:blip r:embed="rId4"/>
          <a:srcRect/>
          <a:stretch/>
        </p:blipFill>
        <p:spPr>
          <a:xfrm>
            <a:off x="10559886" y="834887"/>
            <a:ext cx="334857" cy="510259"/>
          </a:xfrm>
          <a:prstGeom prst="rect">
            <a:avLst/>
          </a:prstGeom>
        </p:spPr>
      </p:pic>
      <p:pic>
        <p:nvPicPr>
          <p:cNvPr id="11" name="Picture 10">
            <a:extLst>
              <a:ext uri="{FF2B5EF4-FFF2-40B4-BE49-F238E27FC236}">
                <a16:creationId xmlns:a16="http://schemas.microsoft.com/office/drawing/2014/main" id="{FB94D70C-FCB5-A5B9-F600-E4C9455B05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76147" y="497106"/>
            <a:ext cx="5639706" cy="510259"/>
          </a:xfrm>
          <a:prstGeom prst="rect">
            <a:avLst/>
          </a:prstGeom>
        </p:spPr>
      </p:pic>
    </p:spTree>
    <p:extLst>
      <p:ext uri="{BB962C8B-B14F-4D97-AF65-F5344CB8AC3E}">
        <p14:creationId xmlns:p14="http://schemas.microsoft.com/office/powerpoint/2010/main" val="2887175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40">
            <a:extLst>
              <a:ext uri="{FF2B5EF4-FFF2-40B4-BE49-F238E27FC236}">
                <a16:creationId xmlns:a16="http://schemas.microsoft.com/office/drawing/2014/main" id="{ACB6D2D8-541F-3639-E1CF-C01B068C9DCB}"/>
              </a:ext>
            </a:extLst>
          </p:cNvPr>
          <p:cNvSpPr/>
          <p:nvPr/>
        </p:nvSpPr>
        <p:spPr>
          <a:xfrm>
            <a:off x="190639" y="191699"/>
            <a:ext cx="11810721" cy="6474602"/>
          </a:xfrm>
          <a:prstGeom prst="rect">
            <a:avLst/>
          </a:prstGeom>
          <a:solidFill>
            <a:srgbClr val="B1D2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80" name="Freeform 5">
            <a:extLst>
              <a:ext uri="{FF2B5EF4-FFF2-40B4-BE49-F238E27FC236}">
                <a16:creationId xmlns:a16="http://schemas.microsoft.com/office/drawing/2014/main" id="{3D1C613C-67AB-A806-8AFB-0176B031375A}"/>
              </a:ext>
            </a:extLst>
          </p:cNvPr>
          <p:cNvSpPr>
            <a:spLocks/>
          </p:cNvSpPr>
          <p:nvPr/>
        </p:nvSpPr>
        <p:spPr bwMode="auto">
          <a:xfrm>
            <a:off x="1089212" y="2164975"/>
            <a:ext cx="10755057" cy="3170619"/>
          </a:xfrm>
          <a:custGeom>
            <a:avLst/>
            <a:gdLst>
              <a:gd name="T0" fmla="*/ 0 w 2712"/>
              <a:gd name="T1" fmla="*/ 0 h 1176"/>
              <a:gd name="T2" fmla="*/ 0 w 2712"/>
              <a:gd name="T3" fmla="*/ 150 h 1176"/>
              <a:gd name="T4" fmla="*/ 97 w 2712"/>
              <a:gd name="T5" fmla="*/ 248 h 1176"/>
              <a:gd name="T6" fmla="*/ 0 w 2712"/>
              <a:gd name="T7" fmla="*/ 344 h 1176"/>
              <a:gd name="T8" fmla="*/ 0 w 2712"/>
              <a:gd name="T9" fmla="*/ 1176 h 1176"/>
              <a:gd name="T10" fmla="*/ 2712 w 2712"/>
              <a:gd name="T11" fmla="*/ 1176 h 1176"/>
              <a:gd name="T12" fmla="*/ 2712 w 2712"/>
              <a:gd name="T13" fmla="*/ 0 h 1176"/>
              <a:gd name="T14" fmla="*/ 0 w 2712"/>
              <a:gd name="T15" fmla="*/ 0 h 11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12" h="1176">
                <a:moveTo>
                  <a:pt x="0" y="0"/>
                </a:moveTo>
                <a:lnTo>
                  <a:pt x="0" y="150"/>
                </a:lnTo>
                <a:lnTo>
                  <a:pt x="97" y="248"/>
                </a:lnTo>
                <a:lnTo>
                  <a:pt x="0" y="344"/>
                </a:lnTo>
                <a:lnTo>
                  <a:pt x="0" y="1176"/>
                </a:lnTo>
                <a:lnTo>
                  <a:pt x="2712" y="1176"/>
                </a:lnTo>
                <a:lnTo>
                  <a:pt x="2712" y="0"/>
                </a:lnTo>
                <a:lnTo>
                  <a:pt x="0" y="0"/>
                </a:lnTo>
                <a:close/>
              </a:path>
            </a:pathLst>
          </a:custGeom>
          <a:solidFill>
            <a:srgbClr val="FFCA00"/>
          </a:solidFill>
          <a:ln>
            <a:noFill/>
          </a:ln>
        </p:spPr>
        <p:txBody>
          <a:bodyPr vert="horz" wrap="square" lIns="91440" tIns="45720" rIns="91440" bIns="45720" numCol="1" anchor="t" anchorCtr="0" compatLnSpc="1">
            <a:prstTxWarp prst="textNoShape">
              <a:avLst/>
            </a:prstTxWarp>
          </a:bodyPr>
          <a:lstStyle/>
          <a:p>
            <a:endParaRPr lang="pl-PL" dirty="0"/>
          </a:p>
        </p:txBody>
      </p:sp>
      <p:sp>
        <p:nvSpPr>
          <p:cNvPr id="8" name="Prostokąt 68">
            <a:extLst>
              <a:ext uri="{FF2B5EF4-FFF2-40B4-BE49-F238E27FC236}">
                <a16:creationId xmlns:a16="http://schemas.microsoft.com/office/drawing/2014/main" id="{A6D55478-E715-6F70-95AD-B841319CA9DB}"/>
              </a:ext>
            </a:extLst>
          </p:cNvPr>
          <p:cNvSpPr/>
          <p:nvPr/>
        </p:nvSpPr>
        <p:spPr>
          <a:xfrm>
            <a:off x="377702" y="414091"/>
            <a:ext cx="1734562" cy="256469"/>
          </a:xfrm>
          <a:prstGeom prst="rect">
            <a:avLst/>
          </a:prstGeom>
          <a:solidFill>
            <a:srgbClr val="FFC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Tytuł 1">
            <a:extLst>
              <a:ext uri="{FF2B5EF4-FFF2-40B4-BE49-F238E27FC236}">
                <a16:creationId xmlns:a16="http://schemas.microsoft.com/office/drawing/2014/main" id="{40D3E7AC-D7D8-5A18-0DA6-76A2A21681EF}"/>
              </a:ext>
            </a:extLst>
          </p:cNvPr>
          <p:cNvSpPr txBox="1">
            <a:spLocks/>
          </p:cNvSpPr>
          <p:nvPr/>
        </p:nvSpPr>
        <p:spPr>
          <a:xfrm>
            <a:off x="438186" y="475333"/>
            <a:ext cx="3940679" cy="422029"/>
          </a:xfrm>
          <a:prstGeom prst="rect">
            <a:avLst/>
          </a:prstGeom>
        </p:spPr>
        <p:txBody>
          <a:bodyPr vert="horz" lIns="0" tIns="3600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n-US" sz="1400" b="1" baseline="30000" dirty="0">
                <a:solidFill>
                  <a:srgbClr val="000000"/>
                </a:solidFill>
                <a:latin typeface="Titillium Web" panose="00000500000000000000" pitchFamily="2" charset="-18"/>
              </a:rPr>
              <a:t>WITHIN A MILE OF THIS ROOM</a:t>
            </a:r>
            <a:endParaRPr lang="en-US" sz="1400" b="1" i="0" u="none" strike="noStrike" baseline="30000" dirty="0">
              <a:solidFill>
                <a:srgbClr val="000000"/>
              </a:solidFill>
              <a:latin typeface="Titillium Web" panose="00000500000000000000" pitchFamily="2" charset="-18"/>
            </a:endParaRPr>
          </a:p>
        </p:txBody>
      </p:sp>
      <p:grpSp>
        <p:nvGrpSpPr>
          <p:cNvPr id="70" name="Group 69">
            <a:extLst>
              <a:ext uri="{FF2B5EF4-FFF2-40B4-BE49-F238E27FC236}">
                <a16:creationId xmlns:a16="http://schemas.microsoft.com/office/drawing/2014/main" id="{C5598D6F-D731-7AE6-6D99-5BA6C4A33E83}"/>
              </a:ext>
            </a:extLst>
          </p:cNvPr>
          <p:cNvGrpSpPr/>
          <p:nvPr/>
        </p:nvGrpSpPr>
        <p:grpSpPr>
          <a:xfrm>
            <a:off x="3732702" y="2548030"/>
            <a:ext cx="1783080" cy="2514600"/>
            <a:chOff x="548640" y="1874520"/>
            <a:chExt cx="1783080" cy="2514600"/>
          </a:xfrm>
        </p:grpSpPr>
        <p:sp>
          <p:nvSpPr>
            <p:cNvPr id="10" name="Shape 2">
              <a:extLst>
                <a:ext uri="{FF2B5EF4-FFF2-40B4-BE49-F238E27FC236}">
                  <a16:creationId xmlns:a16="http://schemas.microsoft.com/office/drawing/2014/main" id="{6213842C-525D-BAAD-06AC-B24DDEE37534}"/>
                </a:ext>
              </a:extLst>
            </p:cNvPr>
            <p:cNvSpPr/>
            <p:nvPr/>
          </p:nvSpPr>
          <p:spPr>
            <a:xfrm>
              <a:off x="548640" y="1874520"/>
              <a:ext cx="1783080" cy="2514600"/>
            </a:xfrm>
            <a:prstGeom prst="roundRect">
              <a:avLst>
                <a:gd name="adj" fmla="val 9231"/>
              </a:avLst>
            </a:prstGeom>
            <a:solidFill>
              <a:srgbClr val="FFFFFF"/>
            </a:solidFill>
            <a:ln w="19050">
              <a:solidFill>
                <a:srgbClr val="111111"/>
              </a:solidFill>
              <a:prstDash val="solid"/>
            </a:ln>
          </p:spPr>
          <p:txBody>
            <a:bodyPr/>
            <a:lstStyle/>
            <a:p>
              <a:endParaRPr lang="en-GB"/>
            </a:p>
          </p:txBody>
        </p:sp>
        <p:sp>
          <p:nvSpPr>
            <p:cNvPr id="11" name="Shape 3">
              <a:extLst>
                <a:ext uri="{FF2B5EF4-FFF2-40B4-BE49-F238E27FC236}">
                  <a16:creationId xmlns:a16="http://schemas.microsoft.com/office/drawing/2014/main" id="{9A359307-D843-3DB3-0A44-830F9E345856}"/>
                </a:ext>
              </a:extLst>
            </p:cNvPr>
            <p:cNvSpPr/>
            <p:nvPr/>
          </p:nvSpPr>
          <p:spPr>
            <a:xfrm>
              <a:off x="1207008" y="1984248"/>
              <a:ext cx="457200" cy="64008"/>
            </a:xfrm>
            <a:prstGeom prst="roundRect">
              <a:avLst>
                <a:gd name="adj" fmla="val 42857"/>
              </a:avLst>
            </a:prstGeom>
            <a:solidFill>
              <a:srgbClr val="CCCCCC"/>
            </a:solidFill>
            <a:ln w="12700">
              <a:solidFill>
                <a:srgbClr val="CCCCCC"/>
              </a:solidFill>
              <a:prstDash val="solid"/>
            </a:ln>
          </p:spPr>
          <p:txBody>
            <a:bodyPr/>
            <a:lstStyle/>
            <a:p>
              <a:endParaRPr lang="en-GB"/>
            </a:p>
          </p:txBody>
        </p:sp>
        <p:sp>
          <p:nvSpPr>
            <p:cNvPr id="12" name="Text 4">
              <a:extLst>
                <a:ext uri="{FF2B5EF4-FFF2-40B4-BE49-F238E27FC236}">
                  <a16:creationId xmlns:a16="http://schemas.microsoft.com/office/drawing/2014/main" id="{9E3E5814-B505-A082-C110-F16FAD9D245B}"/>
                </a:ext>
              </a:extLst>
            </p:cNvPr>
            <p:cNvSpPr txBox="1"/>
            <p:nvPr/>
          </p:nvSpPr>
          <p:spPr>
            <a:xfrm>
              <a:off x="640080" y="2148840"/>
              <a:ext cx="1600200" cy="274320"/>
            </a:xfrm>
            <a:prstGeom prst="rect">
              <a:avLst/>
            </a:prstGeom>
            <a:noFill/>
            <a:ln/>
          </p:spPr>
          <p:txBody>
            <a:bodyPr wrap="square" lIns="0" tIns="0" rIns="0" bIns="0" rtlCol="0" anchor="ctr"/>
            <a:lstStyle/>
            <a:p>
              <a:pPr marL="0" indent="0" algn="ctr">
                <a:buNone/>
              </a:pPr>
              <a:r>
                <a:rPr lang="en-US" sz="1200" b="1" dirty="0">
                  <a:solidFill>
                    <a:srgbClr val="111111"/>
                  </a:solidFill>
                  <a:latin typeface="Calibri" pitchFamily="34" charset="0"/>
                  <a:ea typeface="Calibri" pitchFamily="34" charset="-122"/>
                  <a:cs typeface="Calibri" pitchFamily="34" charset="-120"/>
                </a:rPr>
                <a:t>0.4 mi north-east</a:t>
              </a:r>
              <a:endParaRPr lang="en-US" sz="1200" dirty="0"/>
            </a:p>
          </p:txBody>
        </p:sp>
        <p:sp>
          <p:nvSpPr>
            <p:cNvPr id="13" name="Shape 5">
              <a:extLst>
                <a:ext uri="{FF2B5EF4-FFF2-40B4-BE49-F238E27FC236}">
                  <a16:creationId xmlns:a16="http://schemas.microsoft.com/office/drawing/2014/main" id="{A8A67676-9FB3-2494-1528-EFE6232B1E0C}"/>
                </a:ext>
              </a:extLst>
            </p:cNvPr>
            <p:cNvSpPr/>
            <p:nvPr/>
          </p:nvSpPr>
          <p:spPr>
            <a:xfrm>
              <a:off x="685800" y="2606040"/>
              <a:ext cx="1508760" cy="457200"/>
            </a:xfrm>
            <a:prstGeom prst="roundRect">
              <a:avLst>
                <a:gd name="adj" fmla="val 16000"/>
              </a:avLst>
            </a:prstGeom>
            <a:solidFill>
              <a:srgbClr val="F2F4F7"/>
            </a:solidFill>
            <a:ln w="12700">
              <a:solidFill>
                <a:srgbClr val="F2F4F7"/>
              </a:solidFill>
              <a:prstDash val="solid"/>
            </a:ln>
          </p:spPr>
          <p:txBody>
            <a:bodyPr/>
            <a:lstStyle/>
            <a:p>
              <a:endParaRPr lang="en-GB"/>
            </a:p>
          </p:txBody>
        </p:sp>
        <p:sp>
          <p:nvSpPr>
            <p:cNvPr id="14" name="Text 6">
              <a:extLst>
                <a:ext uri="{FF2B5EF4-FFF2-40B4-BE49-F238E27FC236}">
                  <a16:creationId xmlns:a16="http://schemas.microsoft.com/office/drawing/2014/main" id="{A9D67B3B-7464-CAD6-CB71-692416015662}"/>
                </a:ext>
              </a:extLst>
            </p:cNvPr>
            <p:cNvSpPr txBox="1"/>
            <p:nvPr/>
          </p:nvSpPr>
          <p:spPr>
            <a:xfrm>
              <a:off x="749808" y="2606040"/>
              <a:ext cx="228600" cy="457200"/>
            </a:xfrm>
            <a:prstGeom prst="rect">
              <a:avLst/>
            </a:prstGeom>
            <a:noFill/>
            <a:ln/>
          </p:spPr>
          <p:txBody>
            <a:bodyPr wrap="square" lIns="0" tIns="0" rIns="0" bIns="0" rtlCol="0" anchor="ctr"/>
            <a:lstStyle/>
            <a:p>
              <a:pPr marL="0" indent="0">
                <a:buNone/>
              </a:pPr>
              <a:r>
                <a:rPr lang="en-US" sz="1300" b="1" dirty="0">
                  <a:solidFill>
                    <a:srgbClr val="333333"/>
                  </a:solidFill>
                  <a:latin typeface="Calibri" pitchFamily="34" charset="0"/>
                  <a:ea typeface="Calibri" pitchFamily="34" charset="-122"/>
                  <a:cs typeface="Calibri" pitchFamily="34" charset="-120"/>
                </a:rPr>
                <a:t>1</a:t>
              </a:r>
              <a:endParaRPr lang="en-US" sz="1300" dirty="0"/>
            </a:p>
          </p:txBody>
        </p:sp>
        <p:sp>
          <p:nvSpPr>
            <p:cNvPr id="15" name="Shape 7">
              <a:extLst>
                <a:ext uri="{FF2B5EF4-FFF2-40B4-BE49-F238E27FC236}">
                  <a16:creationId xmlns:a16="http://schemas.microsoft.com/office/drawing/2014/main" id="{E5724BB3-652B-ACAB-9465-7208E9FF3757}"/>
                </a:ext>
              </a:extLst>
            </p:cNvPr>
            <p:cNvSpPr/>
            <p:nvPr/>
          </p:nvSpPr>
          <p:spPr>
            <a:xfrm>
              <a:off x="1005840" y="2697480"/>
              <a:ext cx="274320" cy="274320"/>
            </a:xfrm>
            <a:prstGeom prst="ellipse">
              <a:avLst/>
            </a:prstGeom>
            <a:solidFill>
              <a:srgbClr val="1B2A41"/>
            </a:solidFill>
            <a:ln w="12700">
              <a:solidFill>
                <a:srgbClr val="1B2A41"/>
              </a:solidFill>
              <a:prstDash val="solid"/>
            </a:ln>
          </p:spPr>
          <p:txBody>
            <a:bodyPr/>
            <a:lstStyle/>
            <a:p>
              <a:endParaRPr lang="en-GB"/>
            </a:p>
          </p:txBody>
        </p:sp>
        <p:sp>
          <p:nvSpPr>
            <p:cNvPr id="16" name="Text 8">
              <a:extLst>
                <a:ext uri="{FF2B5EF4-FFF2-40B4-BE49-F238E27FC236}">
                  <a16:creationId xmlns:a16="http://schemas.microsoft.com/office/drawing/2014/main" id="{E8DD9E7A-14E2-CBD5-97D2-1F6B47CA18FE}"/>
                </a:ext>
              </a:extLst>
            </p:cNvPr>
            <p:cNvSpPr txBox="1"/>
            <p:nvPr/>
          </p:nvSpPr>
          <p:spPr>
            <a:xfrm>
              <a:off x="1371600" y="2606040"/>
              <a:ext cx="868680" cy="457200"/>
            </a:xfrm>
            <a:prstGeom prst="rect">
              <a:avLst/>
            </a:prstGeom>
            <a:noFill/>
            <a:ln/>
          </p:spPr>
          <p:txBody>
            <a:bodyPr wrap="square" lIns="0" tIns="0" rIns="0" bIns="0" rtlCol="0" anchor="ctr"/>
            <a:lstStyle/>
            <a:p>
              <a:pPr marL="0" indent="0">
                <a:buNone/>
              </a:pPr>
              <a:r>
                <a:rPr lang="en-US" sz="1400" b="1" dirty="0">
                  <a:solidFill>
                    <a:srgbClr val="111111"/>
                  </a:solidFill>
                  <a:latin typeface="Calibri" pitchFamily="34" charset="0"/>
                  <a:ea typeface="Calibri" pitchFamily="34" charset="-122"/>
                  <a:cs typeface="Calibri" pitchFamily="34" charset="-120"/>
                </a:rPr>
                <a:t>Firm A</a:t>
              </a:r>
              <a:endParaRPr lang="en-US" sz="1400" dirty="0"/>
            </a:p>
          </p:txBody>
        </p:sp>
        <p:sp>
          <p:nvSpPr>
            <p:cNvPr id="17" name="Shape 9">
              <a:extLst>
                <a:ext uri="{FF2B5EF4-FFF2-40B4-BE49-F238E27FC236}">
                  <a16:creationId xmlns:a16="http://schemas.microsoft.com/office/drawing/2014/main" id="{064C3913-2751-3AE0-DB8D-6AD06CBBFFBC}"/>
                </a:ext>
              </a:extLst>
            </p:cNvPr>
            <p:cNvSpPr/>
            <p:nvPr/>
          </p:nvSpPr>
          <p:spPr>
            <a:xfrm>
              <a:off x="685800" y="3172968"/>
              <a:ext cx="1508760" cy="457200"/>
            </a:xfrm>
            <a:prstGeom prst="roundRect">
              <a:avLst>
                <a:gd name="adj" fmla="val 16000"/>
              </a:avLst>
            </a:prstGeom>
            <a:solidFill>
              <a:srgbClr val="F2F4F7"/>
            </a:solidFill>
            <a:ln w="12700">
              <a:solidFill>
                <a:srgbClr val="F2F4F7"/>
              </a:solidFill>
              <a:prstDash val="solid"/>
            </a:ln>
          </p:spPr>
          <p:txBody>
            <a:bodyPr/>
            <a:lstStyle/>
            <a:p>
              <a:endParaRPr lang="en-GB"/>
            </a:p>
          </p:txBody>
        </p:sp>
        <p:sp>
          <p:nvSpPr>
            <p:cNvPr id="18" name="Text 10">
              <a:extLst>
                <a:ext uri="{FF2B5EF4-FFF2-40B4-BE49-F238E27FC236}">
                  <a16:creationId xmlns:a16="http://schemas.microsoft.com/office/drawing/2014/main" id="{B2168EE3-6962-16E2-28D2-8374BDC00C68}"/>
                </a:ext>
              </a:extLst>
            </p:cNvPr>
            <p:cNvSpPr txBox="1"/>
            <p:nvPr/>
          </p:nvSpPr>
          <p:spPr>
            <a:xfrm>
              <a:off x="749808" y="3172968"/>
              <a:ext cx="228600" cy="457200"/>
            </a:xfrm>
            <a:prstGeom prst="rect">
              <a:avLst/>
            </a:prstGeom>
            <a:noFill/>
            <a:ln/>
          </p:spPr>
          <p:txBody>
            <a:bodyPr wrap="square" lIns="0" tIns="0" rIns="0" bIns="0" rtlCol="0" anchor="ctr"/>
            <a:lstStyle/>
            <a:p>
              <a:pPr marL="0" indent="0">
                <a:buNone/>
              </a:pPr>
              <a:r>
                <a:rPr lang="en-US" sz="1300" b="1" dirty="0">
                  <a:solidFill>
                    <a:srgbClr val="333333"/>
                  </a:solidFill>
                  <a:latin typeface="Calibri" pitchFamily="34" charset="0"/>
                  <a:ea typeface="Calibri" pitchFamily="34" charset="-122"/>
                  <a:cs typeface="Calibri" pitchFamily="34" charset="-120"/>
                </a:rPr>
                <a:t>2</a:t>
              </a:r>
              <a:endParaRPr lang="en-US" sz="1300" dirty="0"/>
            </a:p>
          </p:txBody>
        </p:sp>
        <p:sp>
          <p:nvSpPr>
            <p:cNvPr id="19" name="Shape 11">
              <a:extLst>
                <a:ext uri="{FF2B5EF4-FFF2-40B4-BE49-F238E27FC236}">
                  <a16:creationId xmlns:a16="http://schemas.microsoft.com/office/drawing/2014/main" id="{1D735A06-FB4F-1329-7774-3F235E21E390}"/>
                </a:ext>
              </a:extLst>
            </p:cNvPr>
            <p:cNvSpPr/>
            <p:nvPr/>
          </p:nvSpPr>
          <p:spPr>
            <a:xfrm>
              <a:off x="1005840" y="3264408"/>
              <a:ext cx="274320" cy="274320"/>
            </a:xfrm>
            <a:prstGeom prst="ellipse">
              <a:avLst/>
            </a:prstGeom>
            <a:solidFill>
              <a:srgbClr val="2A9D8F"/>
            </a:solidFill>
            <a:ln w="12700">
              <a:solidFill>
                <a:srgbClr val="2A9D8F"/>
              </a:solidFill>
              <a:prstDash val="solid"/>
            </a:ln>
          </p:spPr>
          <p:txBody>
            <a:bodyPr/>
            <a:lstStyle/>
            <a:p>
              <a:endParaRPr lang="en-GB"/>
            </a:p>
          </p:txBody>
        </p:sp>
        <p:sp>
          <p:nvSpPr>
            <p:cNvPr id="20" name="Text 12">
              <a:extLst>
                <a:ext uri="{FF2B5EF4-FFF2-40B4-BE49-F238E27FC236}">
                  <a16:creationId xmlns:a16="http://schemas.microsoft.com/office/drawing/2014/main" id="{89784F3A-99B1-54FD-484E-A5629CAC55D1}"/>
                </a:ext>
              </a:extLst>
            </p:cNvPr>
            <p:cNvSpPr txBox="1"/>
            <p:nvPr/>
          </p:nvSpPr>
          <p:spPr>
            <a:xfrm>
              <a:off x="1371600" y="3172968"/>
              <a:ext cx="868680" cy="457200"/>
            </a:xfrm>
            <a:prstGeom prst="rect">
              <a:avLst/>
            </a:prstGeom>
            <a:noFill/>
            <a:ln/>
          </p:spPr>
          <p:txBody>
            <a:bodyPr wrap="square" lIns="0" tIns="0" rIns="0" bIns="0" rtlCol="0" anchor="ctr"/>
            <a:lstStyle/>
            <a:p>
              <a:pPr marL="0" indent="0">
                <a:buNone/>
              </a:pPr>
              <a:r>
                <a:rPr lang="en-US" sz="1400" b="1" dirty="0">
                  <a:solidFill>
                    <a:srgbClr val="111111"/>
                  </a:solidFill>
                  <a:latin typeface="Calibri" pitchFamily="34" charset="0"/>
                  <a:ea typeface="Calibri" pitchFamily="34" charset="-122"/>
                  <a:cs typeface="Calibri" pitchFamily="34" charset="-120"/>
                </a:rPr>
                <a:t>Firm C</a:t>
              </a:r>
              <a:endParaRPr lang="en-US" sz="1400" dirty="0"/>
            </a:p>
          </p:txBody>
        </p:sp>
        <p:sp>
          <p:nvSpPr>
            <p:cNvPr id="21" name="Shape 13">
              <a:extLst>
                <a:ext uri="{FF2B5EF4-FFF2-40B4-BE49-F238E27FC236}">
                  <a16:creationId xmlns:a16="http://schemas.microsoft.com/office/drawing/2014/main" id="{F3F3197A-48A3-0BC0-9B98-183A89603BBE}"/>
                </a:ext>
              </a:extLst>
            </p:cNvPr>
            <p:cNvSpPr/>
            <p:nvPr/>
          </p:nvSpPr>
          <p:spPr>
            <a:xfrm>
              <a:off x="685800" y="3739896"/>
              <a:ext cx="1508760" cy="457200"/>
            </a:xfrm>
            <a:prstGeom prst="roundRect">
              <a:avLst>
                <a:gd name="adj" fmla="val 16000"/>
              </a:avLst>
            </a:prstGeom>
            <a:solidFill>
              <a:srgbClr val="F2F4F7"/>
            </a:solidFill>
            <a:ln w="12700">
              <a:solidFill>
                <a:srgbClr val="F2F4F7"/>
              </a:solidFill>
              <a:prstDash val="solid"/>
            </a:ln>
          </p:spPr>
          <p:txBody>
            <a:bodyPr/>
            <a:lstStyle/>
            <a:p>
              <a:endParaRPr lang="en-GB"/>
            </a:p>
          </p:txBody>
        </p:sp>
        <p:sp>
          <p:nvSpPr>
            <p:cNvPr id="22" name="Text 14">
              <a:extLst>
                <a:ext uri="{FF2B5EF4-FFF2-40B4-BE49-F238E27FC236}">
                  <a16:creationId xmlns:a16="http://schemas.microsoft.com/office/drawing/2014/main" id="{8EB51CD0-2063-723A-39BD-1E070A6FCD56}"/>
                </a:ext>
              </a:extLst>
            </p:cNvPr>
            <p:cNvSpPr txBox="1"/>
            <p:nvPr/>
          </p:nvSpPr>
          <p:spPr>
            <a:xfrm>
              <a:off x="749808" y="3739896"/>
              <a:ext cx="228600" cy="457200"/>
            </a:xfrm>
            <a:prstGeom prst="rect">
              <a:avLst/>
            </a:prstGeom>
            <a:noFill/>
            <a:ln/>
          </p:spPr>
          <p:txBody>
            <a:bodyPr wrap="square" lIns="0" tIns="0" rIns="0" bIns="0" rtlCol="0" anchor="ctr"/>
            <a:lstStyle/>
            <a:p>
              <a:pPr marL="0" indent="0">
                <a:buNone/>
              </a:pPr>
              <a:r>
                <a:rPr lang="en-US" sz="1300" b="1" dirty="0">
                  <a:solidFill>
                    <a:srgbClr val="333333"/>
                  </a:solidFill>
                  <a:latin typeface="Calibri" pitchFamily="34" charset="0"/>
                  <a:ea typeface="Calibri" pitchFamily="34" charset="-122"/>
                  <a:cs typeface="Calibri" pitchFamily="34" charset="-120"/>
                </a:rPr>
                <a:t>3</a:t>
              </a:r>
              <a:endParaRPr lang="en-US" sz="1300" dirty="0"/>
            </a:p>
          </p:txBody>
        </p:sp>
        <p:sp>
          <p:nvSpPr>
            <p:cNvPr id="23" name="Shape 15">
              <a:extLst>
                <a:ext uri="{FF2B5EF4-FFF2-40B4-BE49-F238E27FC236}">
                  <a16:creationId xmlns:a16="http://schemas.microsoft.com/office/drawing/2014/main" id="{110CA69D-D756-7265-CF22-414538E1074D}"/>
                </a:ext>
              </a:extLst>
            </p:cNvPr>
            <p:cNvSpPr/>
            <p:nvPr/>
          </p:nvSpPr>
          <p:spPr>
            <a:xfrm>
              <a:off x="1005840" y="3831336"/>
              <a:ext cx="274320" cy="274320"/>
            </a:xfrm>
            <a:prstGeom prst="ellipse">
              <a:avLst/>
            </a:prstGeom>
            <a:solidFill>
              <a:srgbClr val="F7C948"/>
            </a:solidFill>
            <a:ln w="12700">
              <a:solidFill>
                <a:srgbClr val="F7C948"/>
              </a:solidFill>
              <a:prstDash val="solid"/>
            </a:ln>
          </p:spPr>
          <p:txBody>
            <a:bodyPr/>
            <a:lstStyle/>
            <a:p>
              <a:endParaRPr lang="en-GB"/>
            </a:p>
          </p:txBody>
        </p:sp>
        <p:sp>
          <p:nvSpPr>
            <p:cNvPr id="24" name="Text 16">
              <a:extLst>
                <a:ext uri="{FF2B5EF4-FFF2-40B4-BE49-F238E27FC236}">
                  <a16:creationId xmlns:a16="http://schemas.microsoft.com/office/drawing/2014/main" id="{BC23C5B8-FEE9-9CDC-9913-6F4099166C21}"/>
                </a:ext>
              </a:extLst>
            </p:cNvPr>
            <p:cNvSpPr txBox="1"/>
            <p:nvPr/>
          </p:nvSpPr>
          <p:spPr>
            <a:xfrm>
              <a:off x="1371600" y="3739896"/>
              <a:ext cx="868680" cy="457200"/>
            </a:xfrm>
            <a:prstGeom prst="rect">
              <a:avLst/>
            </a:prstGeom>
            <a:noFill/>
            <a:ln/>
          </p:spPr>
          <p:txBody>
            <a:bodyPr wrap="square" lIns="0" tIns="0" rIns="0" bIns="0" rtlCol="0" anchor="ctr"/>
            <a:lstStyle/>
            <a:p>
              <a:pPr marL="0" indent="0">
                <a:buNone/>
              </a:pPr>
              <a:r>
                <a:rPr lang="en-US" sz="1400" b="1" dirty="0">
                  <a:solidFill>
                    <a:srgbClr val="111111"/>
                  </a:solidFill>
                  <a:latin typeface="Calibri" pitchFamily="34" charset="0"/>
                  <a:ea typeface="Calibri" pitchFamily="34" charset="-122"/>
                  <a:cs typeface="Calibri" pitchFamily="34" charset="-120"/>
                </a:rPr>
                <a:t>Firm B</a:t>
              </a:r>
              <a:endParaRPr lang="en-US" sz="1400" dirty="0"/>
            </a:p>
          </p:txBody>
        </p:sp>
      </p:grpSp>
      <p:grpSp>
        <p:nvGrpSpPr>
          <p:cNvPr id="73" name="Group 72">
            <a:extLst>
              <a:ext uri="{FF2B5EF4-FFF2-40B4-BE49-F238E27FC236}">
                <a16:creationId xmlns:a16="http://schemas.microsoft.com/office/drawing/2014/main" id="{9CAC3E5B-20CC-6D91-08ED-0000A57C68CD}"/>
              </a:ext>
            </a:extLst>
          </p:cNvPr>
          <p:cNvGrpSpPr/>
          <p:nvPr/>
        </p:nvGrpSpPr>
        <p:grpSpPr>
          <a:xfrm>
            <a:off x="5771814" y="2548030"/>
            <a:ext cx="1783080" cy="2514600"/>
            <a:chOff x="2606040" y="1874520"/>
            <a:chExt cx="1783080" cy="2514600"/>
          </a:xfrm>
        </p:grpSpPr>
        <p:sp>
          <p:nvSpPr>
            <p:cNvPr id="25" name="Shape 17">
              <a:extLst>
                <a:ext uri="{FF2B5EF4-FFF2-40B4-BE49-F238E27FC236}">
                  <a16:creationId xmlns:a16="http://schemas.microsoft.com/office/drawing/2014/main" id="{A0D0CDDB-69D6-39F1-D9AA-B974AD1A2457}"/>
                </a:ext>
              </a:extLst>
            </p:cNvPr>
            <p:cNvSpPr/>
            <p:nvPr/>
          </p:nvSpPr>
          <p:spPr>
            <a:xfrm>
              <a:off x="2606040" y="1874520"/>
              <a:ext cx="1783080" cy="2514600"/>
            </a:xfrm>
            <a:prstGeom prst="roundRect">
              <a:avLst>
                <a:gd name="adj" fmla="val 9231"/>
              </a:avLst>
            </a:prstGeom>
            <a:solidFill>
              <a:srgbClr val="FFFFFF"/>
            </a:solidFill>
            <a:ln w="19050">
              <a:solidFill>
                <a:srgbClr val="111111"/>
              </a:solidFill>
              <a:prstDash val="solid"/>
            </a:ln>
          </p:spPr>
          <p:txBody>
            <a:bodyPr/>
            <a:lstStyle/>
            <a:p>
              <a:endParaRPr lang="en-GB"/>
            </a:p>
          </p:txBody>
        </p:sp>
        <p:sp>
          <p:nvSpPr>
            <p:cNvPr id="26" name="Shape 18">
              <a:extLst>
                <a:ext uri="{FF2B5EF4-FFF2-40B4-BE49-F238E27FC236}">
                  <a16:creationId xmlns:a16="http://schemas.microsoft.com/office/drawing/2014/main" id="{38D7BC23-33D0-B810-2D0B-1CD194AD8692}"/>
                </a:ext>
              </a:extLst>
            </p:cNvPr>
            <p:cNvSpPr/>
            <p:nvPr/>
          </p:nvSpPr>
          <p:spPr>
            <a:xfrm>
              <a:off x="3264408" y="1984248"/>
              <a:ext cx="457200" cy="64008"/>
            </a:xfrm>
            <a:prstGeom prst="roundRect">
              <a:avLst>
                <a:gd name="adj" fmla="val 42857"/>
              </a:avLst>
            </a:prstGeom>
            <a:solidFill>
              <a:srgbClr val="CCCCCC"/>
            </a:solidFill>
            <a:ln w="12700">
              <a:solidFill>
                <a:srgbClr val="CCCCCC"/>
              </a:solidFill>
              <a:prstDash val="solid"/>
            </a:ln>
          </p:spPr>
          <p:txBody>
            <a:bodyPr/>
            <a:lstStyle/>
            <a:p>
              <a:endParaRPr lang="en-GB"/>
            </a:p>
          </p:txBody>
        </p:sp>
        <p:sp>
          <p:nvSpPr>
            <p:cNvPr id="27" name="Text 19">
              <a:extLst>
                <a:ext uri="{FF2B5EF4-FFF2-40B4-BE49-F238E27FC236}">
                  <a16:creationId xmlns:a16="http://schemas.microsoft.com/office/drawing/2014/main" id="{D911BF8F-CBB2-7951-B796-A11EADE38EED}"/>
                </a:ext>
              </a:extLst>
            </p:cNvPr>
            <p:cNvSpPr txBox="1"/>
            <p:nvPr/>
          </p:nvSpPr>
          <p:spPr>
            <a:xfrm>
              <a:off x="2697480" y="2148840"/>
              <a:ext cx="1600200" cy="274320"/>
            </a:xfrm>
            <a:prstGeom prst="rect">
              <a:avLst/>
            </a:prstGeom>
            <a:noFill/>
            <a:ln/>
          </p:spPr>
          <p:txBody>
            <a:bodyPr wrap="square" lIns="0" tIns="0" rIns="0" bIns="0" rtlCol="0" anchor="ctr"/>
            <a:lstStyle/>
            <a:p>
              <a:pPr marL="0" indent="0" algn="ctr">
                <a:buNone/>
              </a:pPr>
              <a:r>
                <a:rPr lang="en-US" sz="1200" b="1" dirty="0">
                  <a:solidFill>
                    <a:srgbClr val="111111"/>
                  </a:solidFill>
                  <a:latin typeface="Calibri" pitchFamily="34" charset="0"/>
                  <a:ea typeface="Calibri" pitchFamily="34" charset="-122"/>
                  <a:cs typeface="Calibri" pitchFamily="34" charset="-120"/>
                </a:rPr>
                <a:t>0.8 mi south-east</a:t>
              </a:r>
              <a:endParaRPr lang="en-US" sz="1200" dirty="0"/>
            </a:p>
          </p:txBody>
        </p:sp>
        <p:sp>
          <p:nvSpPr>
            <p:cNvPr id="28" name="Shape 20">
              <a:extLst>
                <a:ext uri="{FF2B5EF4-FFF2-40B4-BE49-F238E27FC236}">
                  <a16:creationId xmlns:a16="http://schemas.microsoft.com/office/drawing/2014/main" id="{DA58EC64-BD96-7254-6540-95A80E78AB09}"/>
                </a:ext>
              </a:extLst>
            </p:cNvPr>
            <p:cNvSpPr/>
            <p:nvPr/>
          </p:nvSpPr>
          <p:spPr>
            <a:xfrm>
              <a:off x="2743200" y="2606040"/>
              <a:ext cx="1508760" cy="457200"/>
            </a:xfrm>
            <a:prstGeom prst="roundRect">
              <a:avLst>
                <a:gd name="adj" fmla="val 16000"/>
              </a:avLst>
            </a:prstGeom>
            <a:solidFill>
              <a:srgbClr val="F2F4F7"/>
            </a:solidFill>
            <a:ln w="12700">
              <a:solidFill>
                <a:srgbClr val="F2F4F7"/>
              </a:solidFill>
              <a:prstDash val="solid"/>
            </a:ln>
          </p:spPr>
          <p:txBody>
            <a:bodyPr/>
            <a:lstStyle/>
            <a:p>
              <a:endParaRPr lang="en-GB"/>
            </a:p>
          </p:txBody>
        </p:sp>
        <p:sp>
          <p:nvSpPr>
            <p:cNvPr id="29" name="Text 21">
              <a:extLst>
                <a:ext uri="{FF2B5EF4-FFF2-40B4-BE49-F238E27FC236}">
                  <a16:creationId xmlns:a16="http://schemas.microsoft.com/office/drawing/2014/main" id="{A62E5FF7-A3DC-225E-1C00-2EABDB3CEB46}"/>
                </a:ext>
              </a:extLst>
            </p:cNvPr>
            <p:cNvSpPr txBox="1"/>
            <p:nvPr/>
          </p:nvSpPr>
          <p:spPr>
            <a:xfrm>
              <a:off x="2807208" y="2606040"/>
              <a:ext cx="228600" cy="457200"/>
            </a:xfrm>
            <a:prstGeom prst="rect">
              <a:avLst/>
            </a:prstGeom>
            <a:noFill/>
            <a:ln/>
          </p:spPr>
          <p:txBody>
            <a:bodyPr wrap="square" lIns="0" tIns="0" rIns="0" bIns="0" rtlCol="0" anchor="ctr"/>
            <a:lstStyle/>
            <a:p>
              <a:pPr marL="0" indent="0">
                <a:buNone/>
              </a:pPr>
              <a:r>
                <a:rPr lang="en-US" sz="1300" b="1" dirty="0">
                  <a:solidFill>
                    <a:srgbClr val="333333"/>
                  </a:solidFill>
                  <a:latin typeface="Calibri" pitchFamily="34" charset="0"/>
                  <a:ea typeface="Calibri" pitchFamily="34" charset="-122"/>
                  <a:cs typeface="Calibri" pitchFamily="34" charset="-120"/>
                </a:rPr>
                <a:t>1</a:t>
              </a:r>
              <a:endParaRPr lang="en-US" sz="1300" dirty="0"/>
            </a:p>
          </p:txBody>
        </p:sp>
        <p:sp>
          <p:nvSpPr>
            <p:cNvPr id="30" name="Shape 22">
              <a:extLst>
                <a:ext uri="{FF2B5EF4-FFF2-40B4-BE49-F238E27FC236}">
                  <a16:creationId xmlns:a16="http://schemas.microsoft.com/office/drawing/2014/main" id="{6ADA5039-3BB6-BC3F-DAB5-06D76DF0C700}"/>
                </a:ext>
              </a:extLst>
            </p:cNvPr>
            <p:cNvSpPr/>
            <p:nvPr/>
          </p:nvSpPr>
          <p:spPr>
            <a:xfrm>
              <a:off x="3063240" y="2697480"/>
              <a:ext cx="274320" cy="274320"/>
            </a:xfrm>
            <a:prstGeom prst="ellipse">
              <a:avLst/>
            </a:prstGeom>
            <a:solidFill>
              <a:srgbClr val="1B2A41"/>
            </a:solidFill>
            <a:ln w="12700">
              <a:solidFill>
                <a:srgbClr val="1B2A41"/>
              </a:solidFill>
              <a:prstDash val="solid"/>
            </a:ln>
          </p:spPr>
          <p:txBody>
            <a:bodyPr/>
            <a:lstStyle/>
            <a:p>
              <a:endParaRPr lang="en-GB"/>
            </a:p>
          </p:txBody>
        </p:sp>
        <p:sp>
          <p:nvSpPr>
            <p:cNvPr id="31" name="Text 23">
              <a:extLst>
                <a:ext uri="{FF2B5EF4-FFF2-40B4-BE49-F238E27FC236}">
                  <a16:creationId xmlns:a16="http://schemas.microsoft.com/office/drawing/2014/main" id="{6690C47C-5B05-626D-EE30-8B0C25C5640E}"/>
                </a:ext>
              </a:extLst>
            </p:cNvPr>
            <p:cNvSpPr txBox="1"/>
            <p:nvPr/>
          </p:nvSpPr>
          <p:spPr>
            <a:xfrm>
              <a:off x="3429000" y="2606040"/>
              <a:ext cx="868680" cy="457200"/>
            </a:xfrm>
            <a:prstGeom prst="rect">
              <a:avLst/>
            </a:prstGeom>
            <a:noFill/>
            <a:ln/>
          </p:spPr>
          <p:txBody>
            <a:bodyPr wrap="square" lIns="0" tIns="0" rIns="0" bIns="0" rtlCol="0" anchor="ctr"/>
            <a:lstStyle/>
            <a:p>
              <a:pPr marL="0" indent="0">
                <a:buNone/>
              </a:pPr>
              <a:r>
                <a:rPr lang="en-US" sz="1400" b="1" dirty="0">
                  <a:solidFill>
                    <a:srgbClr val="111111"/>
                  </a:solidFill>
                  <a:latin typeface="Calibri" pitchFamily="34" charset="0"/>
                  <a:ea typeface="Calibri" pitchFamily="34" charset="-122"/>
                  <a:cs typeface="Calibri" pitchFamily="34" charset="-120"/>
                </a:rPr>
                <a:t>Firm A</a:t>
              </a:r>
              <a:endParaRPr lang="en-US" sz="1400" dirty="0"/>
            </a:p>
          </p:txBody>
        </p:sp>
        <p:sp>
          <p:nvSpPr>
            <p:cNvPr id="32" name="Shape 24">
              <a:extLst>
                <a:ext uri="{FF2B5EF4-FFF2-40B4-BE49-F238E27FC236}">
                  <a16:creationId xmlns:a16="http://schemas.microsoft.com/office/drawing/2014/main" id="{70D572B1-EF8B-6256-7A6D-248EC567F22A}"/>
                </a:ext>
              </a:extLst>
            </p:cNvPr>
            <p:cNvSpPr/>
            <p:nvPr/>
          </p:nvSpPr>
          <p:spPr>
            <a:xfrm>
              <a:off x="2743200" y="3172968"/>
              <a:ext cx="1508760" cy="457200"/>
            </a:xfrm>
            <a:prstGeom prst="roundRect">
              <a:avLst>
                <a:gd name="adj" fmla="val 16000"/>
              </a:avLst>
            </a:prstGeom>
            <a:solidFill>
              <a:srgbClr val="F2F4F7"/>
            </a:solidFill>
            <a:ln w="12700">
              <a:solidFill>
                <a:srgbClr val="F2F4F7"/>
              </a:solidFill>
              <a:prstDash val="solid"/>
            </a:ln>
          </p:spPr>
          <p:txBody>
            <a:bodyPr/>
            <a:lstStyle/>
            <a:p>
              <a:endParaRPr lang="en-GB"/>
            </a:p>
          </p:txBody>
        </p:sp>
        <p:sp>
          <p:nvSpPr>
            <p:cNvPr id="33" name="Text 25">
              <a:extLst>
                <a:ext uri="{FF2B5EF4-FFF2-40B4-BE49-F238E27FC236}">
                  <a16:creationId xmlns:a16="http://schemas.microsoft.com/office/drawing/2014/main" id="{9EAAFE8D-8E42-E1D0-65C7-0B08E713D489}"/>
                </a:ext>
              </a:extLst>
            </p:cNvPr>
            <p:cNvSpPr txBox="1"/>
            <p:nvPr/>
          </p:nvSpPr>
          <p:spPr>
            <a:xfrm>
              <a:off x="2807208" y="3172968"/>
              <a:ext cx="228600" cy="457200"/>
            </a:xfrm>
            <a:prstGeom prst="rect">
              <a:avLst/>
            </a:prstGeom>
            <a:noFill/>
            <a:ln/>
          </p:spPr>
          <p:txBody>
            <a:bodyPr wrap="square" lIns="0" tIns="0" rIns="0" bIns="0" rtlCol="0" anchor="ctr"/>
            <a:lstStyle/>
            <a:p>
              <a:pPr marL="0" indent="0">
                <a:buNone/>
              </a:pPr>
              <a:r>
                <a:rPr lang="en-US" sz="1300" b="1" dirty="0">
                  <a:solidFill>
                    <a:srgbClr val="333333"/>
                  </a:solidFill>
                  <a:latin typeface="Calibri" pitchFamily="34" charset="0"/>
                  <a:ea typeface="Calibri" pitchFamily="34" charset="-122"/>
                  <a:cs typeface="Calibri" pitchFamily="34" charset="-120"/>
                </a:rPr>
                <a:t>2</a:t>
              </a:r>
              <a:endParaRPr lang="en-US" sz="1300" dirty="0"/>
            </a:p>
          </p:txBody>
        </p:sp>
        <p:sp>
          <p:nvSpPr>
            <p:cNvPr id="34" name="Shape 26">
              <a:extLst>
                <a:ext uri="{FF2B5EF4-FFF2-40B4-BE49-F238E27FC236}">
                  <a16:creationId xmlns:a16="http://schemas.microsoft.com/office/drawing/2014/main" id="{C48C7204-9224-D6C0-34D5-9FB29DF77D4F}"/>
                </a:ext>
              </a:extLst>
            </p:cNvPr>
            <p:cNvSpPr/>
            <p:nvPr/>
          </p:nvSpPr>
          <p:spPr>
            <a:xfrm>
              <a:off x="3063240" y="3264408"/>
              <a:ext cx="274320" cy="274320"/>
            </a:xfrm>
            <a:prstGeom prst="ellipse">
              <a:avLst/>
            </a:prstGeom>
            <a:solidFill>
              <a:srgbClr val="7B6CB0"/>
            </a:solidFill>
            <a:ln w="12700">
              <a:solidFill>
                <a:srgbClr val="7B6CB0"/>
              </a:solidFill>
              <a:prstDash val="solid"/>
            </a:ln>
          </p:spPr>
          <p:txBody>
            <a:bodyPr/>
            <a:lstStyle/>
            <a:p>
              <a:endParaRPr lang="en-GB"/>
            </a:p>
          </p:txBody>
        </p:sp>
        <p:sp>
          <p:nvSpPr>
            <p:cNvPr id="35" name="Text 27">
              <a:extLst>
                <a:ext uri="{FF2B5EF4-FFF2-40B4-BE49-F238E27FC236}">
                  <a16:creationId xmlns:a16="http://schemas.microsoft.com/office/drawing/2014/main" id="{539B2373-D611-C3D8-ED32-3BD86BE833E3}"/>
                </a:ext>
              </a:extLst>
            </p:cNvPr>
            <p:cNvSpPr txBox="1"/>
            <p:nvPr/>
          </p:nvSpPr>
          <p:spPr>
            <a:xfrm>
              <a:off x="3429000" y="3172968"/>
              <a:ext cx="868680" cy="457200"/>
            </a:xfrm>
            <a:prstGeom prst="rect">
              <a:avLst/>
            </a:prstGeom>
            <a:noFill/>
            <a:ln/>
          </p:spPr>
          <p:txBody>
            <a:bodyPr wrap="square" lIns="0" tIns="0" rIns="0" bIns="0" rtlCol="0" anchor="ctr"/>
            <a:lstStyle/>
            <a:p>
              <a:pPr marL="0" indent="0">
                <a:buNone/>
              </a:pPr>
              <a:r>
                <a:rPr lang="en-US" sz="1400" b="1" dirty="0">
                  <a:solidFill>
                    <a:srgbClr val="111111"/>
                  </a:solidFill>
                  <a:latin typeface="Calibri" pitchFamily="34" charset="0"/>
                  <a:ea typeface="Calibri" pitchFamily="34" charset="-122"/>
                  <a:cs typeface="Calibri" pitchFamily="34" charset="-120"/>
                </a:rPr>
                <a:t>Firm E</a:t>
              </a:r>
              <a:endParaRPr lang="en-US" sz="1400" dirty="0"/>
            </a:p>
          </p:txBody>
        </p:sp>
        <p:sp>
          <p:nvSpPr>
            <p:cNvPr id="36" name="Shape 28">
              <a:extLst>
                <a:ext uri="{FF2B5EF4-FFF2-40B4-BE49-F238E27FC236}">
                  <a16:creationId xmlns:a16="http://schemas.microsoft.com/office/drawing/2014/main" id="{67F37B68-C965-20C0-2F5B-BE77DE56947E}"/>
                </a:ext>
              </a:extLst>
            </p:cNvPr>
            <p:cNvSpPr/>
            <p:nvPr/>
          </p:nvSpPr>
          <p:spPr>
            <a:xfrm>
              <a:off x="2743200" y="3739896"/>
              <a:ext cx="1508760" cy="457200"/>
            </a:xfrm>
            <a:prstGeom prst="roundRect">
              <a:avLst>
                <a:gd name="adj" fmla="val 16000"/>
              </a:avLst>
            </a:prstGeom>
            <a:solidFill>
              <a:srgbClr val="F2F4F7"/>
            </a:solidFill>
            <a:ln w="12700">
              <a:solidFill>
                <a:srgbClr val="F2F4F7"/>
              </a:solidFill>
              <a:prstDash val="solid"/>
            </a:ln>
          </p:spPr>
          <p:txBody>
            <a:bodyPr/>
            <a:lstStyle/>
            <a:p>
              <a:endParaRPr lang="en-GB"/>
            </a:p>
          </p:txBody>
        </p:sp>
        <p:sp>
          <p:nvSpPr>
            <p:cNvPr id="37" name="Text 29">
              <a:extLst>
                <a:ext uri="{FF2B5EF4-FFF2-40B4-BE49-F238E27FC236}">
                  <a16:creationId xmlns:a16="http://schemas.microsoft.com/office/drawing/2014/main" id="{772E5146-1D41-F25B-C4A9-EC5E46F54C99}"/>
                </a:ext>
              </a:extLst>
            </p:cNvPr>
            <p:cNvSpPr txBox="1"/>
            <p:nvPr/>
          </p:nvSpPr>
          <p:spPr>
            <a:xfrm>
              <a:off x="2807208" y="3739896"/>
              <a:ext cx="228600" cy="457200"/>
            </a:xfrm>
            <a:prstGeom prst="rect">
              <a:avLst/>
            </a:prstGeom>
            <a:noFill/>
            <a:ln/>
          </p:spPr>
          <p:txBody>
            <a:bodyPr wrap="square" lIns="0" tIns="0" rIns="0" bIns="0" rtlCol="0" anchor="ctr"/>
            <a:lstStyle/>
            <a:p>
              <a:pPr marL="0" indent="0">
                <a:buNone/>
              </a:pPr>
              <a:r>
                <a:rPr lang="en-US" sz="1300" b="1" dirty="0">
                  <a:solidFill>
                    <a:srgbClr val="333333"/>
                  </a:solidFill>
                  <a:latin typeface="Calibri" pitchFamily="34" charset="0"/>
                  <a:ea typeface="Calibri" pitchFamily="34" charset="-122"/>
                  <a:cs typeface="Calibri" pitchFamily="34" charset="-120"/>
                </a:rPr>
                <a:t>3</a:t>
              </a:r>
              <a:endParaRPr lang="en-US" sz="1300" dirty="0"/>
            </a:p>
          </p:txBody>
        </p:sp>
        <p:sp>
          <p:nvSpPr>
            <p:cNvPr id="38" name="Shape 30">
              <a:extLst>
                <a:ext uri="{FF2B5EF4-FFF2-40B4-BE49-F238E27FC236}">
                  <a16:creationId xmlns:a16="http://schemas.microsoft.com/office/drawing/2014/main" id="{B6A5AA7F-7DE5-5C49-D4AB-D765A72D19D3}"/>
                </a:ext>
              </a:extLst>
            </p:cNvPr>
            <p:cNvSpPr/>
            <p:nvPr/>
          </p:nvSpPr>
          <p:spPr>
            <a:xfrm>
              <a:off x="3063240" y="3831336"/>
              <a:ext cx="274320" cy="274320"/>
            </a:xfrm>
            <a:prstGeom prst="ellipse">
              <a:avLst/>
            </a:prstGeom>
            <a:solidFill>
              <a:srgbClr val="E07A5F"/>
            </a:solidFill>
            <a:ln w="12700">
              <a:solidFill>
                <a:srgbClr val="E07A5F"/>
              </a:solidFill>
              <a:prstDash val="solid"/>
            </a:ln>
          </p:spPr>
          <p:txBody>
            <a:bodyPr/>
            <a:lstStyle/>
            <a:p>
              <a:endParaRPr lang="en-GB"/>
            </a:p>
          </p:txBody>
        </p:sp>
        <p:sp>
          <p:nvSpPr>
            <p:cNvPr id="39" name="Text 31">
              <a:extLst>
                <a:ext uri="{FF2B5EF4-FFF2-40B4-BE49-F238E27FC236}">
                  <a16:creationId xmlns:a16="http://schemas.microsoft.com/office/drawing/2014/main" id="{941A2520-5E2A-733E-A84F-A3ABE7EC27DE}"/>
                </a:ext>
              </a:extLst>
            </p:cNvPr>
            <p:cNvSpPr txBox="1"/>
            <p:nvPr/>
          </p:nvSpPr>
          <p:spPr>
            <a:xfrm>
              <a:off x="3429000" y="3739896"/>
              <a:ext cx="868680" cy="457200"/>
            </a:xfrm>
            <a:prstGeom prst="rect">
              <a:avLst/>
            </a:prstGeom>
            <a:noFill/>
            <a:ln/>
          </p:spPr>
          <p:txBody>
            <a:bodyPr wrap="square" lIns="0" tIns="0" rIns="0" bIns="0" rtlCol="0" anchor="ctr"/>
            <a:lstStyle/>
            <a:p>
              <a:pPr marL="0" indent="0">
                <a:buNone/>
              </a:pPr>
              <a:r>
                <a:rPr lang="en-US" sz="1400" b="1" dirty="0">
                  <a:solidFill>
                    <a:srgbClr val="111111"/>
                  </a:solidFill>
                  <a:latin typeface="Calibri" pitchFamily="34" charset="0"/>
                  <a:ea typeface="Calibri" pitchFamily="34" charset="-122"/>
                  <a:cs typeface="Calibri" pitchFamily="34" charset="-120"/>
                </a:rPr>
                <a:t>Firm D</a:t>
              </a:r>
              <a:endParaRPr lang="en-US" sz="1400" dirty="0"/>
            </a:p>
          </p:txBody>
        </p:sp>
      </p:grpSp>
      <p:grpSp>
        <p:nvGrpSpPr>
          <p:cNvPr id="72" name="Group 71">
            <a:extLst>
              <a:ext uri="{FF2B5EF4-FFF2-40B4-BE49-F238E27FC236}">
                <a16:creationId xmlns:a16="http://schemas.microsoft.com/office/drawing/2014/main" id="{2BC3FC02-0902-2D42-E38A-9F45737AA5A2}"/>
              </a:ext>
            </a:extLst>
          </p:cNvPr>
          <p:cNvGrpSpPr/>
          <p:nvPr/>
        </p:nvGrpSpPr>
        <p:grpSpPr>
          <a:xfrm>
            <a:off x="7810926" y="2548030"/>
            <a:ext cx="1783080" cy="2514600"/>
            <a:chOff x="4663440" y="1874520"/>
            <a:chExt cx="1783080" cy="2514600"/>
          </a:xfrm>
        </p:grpSpPr>
        <p:sp>
          <p:nvSpPr>
            <p:cNvPr id="40" name="Shape 32">
              <a:extLst>
                <a:ext uri="{FF2B5EF4-FFF2-40B4-BE49-F238E27FC236}">
                  <a16:creationId xmlns:a16="http://schemas.microsoft.com/office/drawing/2014/main" id="{CD158963-3535-5CF2-1878-976BA0DCCD14}"/>
                </a:ext>
              </a:extLst>
            </p:cNvPr>
            <p:cNvSpPr/>
            <p:nvPr/>
          </p:nvSpPr>
          <p:spPr>
            <a:xfrm>
              <a:off x="4663440" y="1874520"/>
              <a:ext cx="1783080" cy="2514600"/>
            </a:xfrm>
            <a:prstGeom prst="roundRect">
              <a:avLst>
                <a:gd name="adj" fmla="val 9231"/>
              </a:avLst>
            </a:prstGeom>
            <a:solidFill>
              <a:srgbClr val="FFFFFF"/>
            </a:solidFill>
            <a:ln w="19050">
              <a:solidFill>
                <a:srgbClr val="111111"/>
              </a:solidFill>
              <a:prstDash val="solid"/>
            </a:ln>
          </p:spPr>
          <p:txBody>
            <a:bodyPr/>
            <a:lstStyle/>
            <a:p>
              <a:endParaRPr lang="en-GB"/>
            </a:p>
          </p:txBody>
        </p:sp>
        <p:sp>
          <p:nvSpPr>
            <p:cNvPr id="41" name="Shape 33">
              <a:extLst>
                <a:ext uri="{FF2B5EF4-FFF2-40B4-BE49-F238E27FC236}">
                  <a16:creationId xmlns:a16="http://schemas.microsoft.com/office/drawing/2014/main" id="{239C939D-2EBE-7210-4973-E661FD90DA6B}"/>
                </a:ext>
              </a:extLst>
            </p:cNvPr>
            <p:cNvSpPr/>
            <p:nvPr/>
          </p:nvSpPr>
          <p:spPr>
            <a:xfrm>
              <a:off x="5321808" y="1984248"/>
              <a:ext cx="457200" cy="64008"/>
            </a:xfrm>
            <a:prstGeom prst="roundRect">
              <a:avLst>
                <a:gd name="adj" fmla="val 42857"/>
              </a:avLst>
            </a:prstGeom>
            <a:solidFill>
              <a:srgbClr val="CCCCCC"/>
            </a:solidFill>
            <a:ln w="12700">
              <a:solidFill>
                <a:srgbClr val="CCCCCC"/>
              </a:solidFill>
              <a:prstDash val="solid"/>
            </a:ln>
          </p:spPr>
          <p:txBody>
            <a:bodyPr/>
            <a:lstStyle/>
            <a:p>
              <a:endParaRPr lang="en-GB"/>
            </a:p>
          </p:txBody>
        </p:sp>
        <p:sp>
          <p:nvSpPr>
            <p:cNvPr id="42" name="Text 34">
              <a:extLst>
                <a:ext uri="{FF2B5EF4-FFF2-40B4-BE49-F238E27FC236}">
                  <a16:creationId xmlns:a16="http://schemas.microsoft.com/office/drawing/2014/main" id="{26B170D1-B0E5-D21E-3B4C-D171274DBD43}"/>
                </a:ext>
              </a:extLst>
            </p:cNvPr>
            <p:cNvSpPr txBox="1"/>
            <p:nvPr/>
          </p:nvSpPr>
          <p:spPr>
            <a:xfrm>
              <a:off x="4754880" y="2148840"/>
              <a:ext cx="1600200" cy="274320"/>
            </a:xfrm>
            <a:prstGeom prst="rect">
              <a:avLst/>
            </a:prstGeom>
            <a:noFill/>
            <a:ln/>
          </p:spPr>
          <p:txBody>
            <a:bodyPr wrap="square" lIns="0" tIns="0" rIns="0" bIns="0" rtlCol="0" anchor="ctr"/>
            <a:lstStyle/>
            <a:p>
              <a:pPr marL="0" indent="0" algn="ctr">
                <a:buNone/>
              </a:pPr>
              <a:r>
                <a:rPr lang="en-US" sz="1200" b="1" dirty="0">
                  <a:solidFill>
                    <a:srgbClr val="111111"/>
                  </a:solidFill>
                  <a:latin typeface="Calibri" pitchFamily="34" charset="0"/>
                  <a:ea typeface="Calibri" pitchFamily="34" charset="-122"/>
                  <a:cs typeface="Calibri" pitchFamily="34" charset="-120"/>
                </a:rPr>
                <a:t>0.8 mi north-west</a:t>
              </a:r>
              <a:endParaRPr lang="en-US" sz="1200" dirty="0"/>
            </a:p>
          </p:txBody>
        </p:sp>
        <p:sp>
          <p:nvSpPr>
            <p:cNvPr id="43" name="Shape 35">
              <a:extLst>
                <a:ext uri="{FF2B5EF4-FFF2-40B4-BE49-F238E27FC236}">
                  <a16:creationId xmlns:a16="http://schemas.microsoft.com/office/drawing/2014/main" id="{48A58EC2-F07A-33E6-1761-C4D39A8DD81E}"/>
                </a:ext>
              </a:extLst>
            </p:cNvPr>
            <p:cNvSpPr/>
            <p:nvPr/>
          </p:nvSpPr>
          <p:spPr>
            <a:xfrm>
              <a:off x="4800600" y="2606040"/>
              <a:ext cx="1508760" cy="457200"/>
            </a:xfrm>
            <a:prstGeom prst="roundRect">
              <a:avLst>
                <a:gd name="adj" fmla="val 16000"/>
              </a:avLst>
            </a:prstGeom>
            <a:solidFill>
              <a:srgbClr val="F2F4F7"/>
            </a:solidFill>
            <a:ln w="12700">
              <a:solidFill>
                <a:srgbClr val="F2F4F7"/>
              </a:solidFill>
              <a:prstDash val="solid"/>
            </a:ln>
          </p:spPr>
          <p:txBody>
            <a:bodyPr/>
            <a:lstStyle/>
            <a:p>
              <a:endParaRPr lang="en-GB"/>
            </a:p>
          </p:txBody>
        </p:sp>
        <p:sp>
          <p:nvSpPr>
            <p:cNvPr id="44" name="Text 36">
              <a:extLst>
                <a:ext uri="{FF2B5EF4-FFF2-40B4-BE49-F238E27FC236}">
                  <a16:creationId xmlns:a16="http://schemas.microsoft.com/office/drawing/2014/main" id="{83A4F356-1AE4-E3FB-07D0-C9033380FFBC}"/>
                </a:ext>
              </a:extLst>
            </p:cNvPr>
            <p:cNvSpPr txBox="1"/>
            <p:nvPr/>
          </p:nvSpPr>
          <p:spPr>
            <a:xfrm>
              <a:off x="4864608" y="2606040"/>
              <a:ext cx="228600" cy="457200"/>
            </a:xfrm>
            <a:prstGeom prst="rect">
              <a:avLst/>
            </a:prstGeom>
            <a:noFill/>
            <a:ln/>
          </p:spPr>
          <p:txBody>
            <a:bodyPr wrap="square" lIns="0" tIns="0" rIns="0" bIns="0" rtlCol="0" anchor="ctr"/>
            <a:lstStyle/>
            <a:p>
              <a:pPr marL="0" indent="0">
                <a:buNone/>
              </a:pPr>
              <a:r>
                <a:rPr lang="en-US" sz="1300" b="1" dirty="0">
                  <a:solidFill>
                    <a:srgbClr val="333333"/>
                  </a:solidFill>
                  <a:latin typeface="Calibri" pitchFamily="34" charset="0"/>
                  <a:ea typeface="Calibri" pitchFamily="34" charset="-122"/>
                  <a:cs typeface="Calibri" pitchFamily="34" charset="-120"/>
                </a:rPr>
                <a:t>1</a:t>
              </a:r>
              <a:endParaRPr lang="en-US" sz="1300" dirty="0"/>
            </a:p>
          </p:txBody>
        </p:sp>
        <p:sp>
          <p:nvSpPr>
            <p:cNvPr id="45" name="Shape 37">
              <a:extLst>
                <a:ext uri="{FF2B5EF4-FFF2-40B4-BE49-F238E27FC236}">
                  <a16:creationId xmlns:a16="http://schemas.microsoft.com/office/drawing/2014/main" id="{EC303900-62EF-3108-812F-81A7C6DCC8E4}"/>
                </a:ext>
              </a:extLst>
            </p:cNvPr>
            <p:cNvSpPr/>
            <p:nvPr/>
          </p:nvSpPr>
          <p:spPr>
            <a:xfrm>
              <a:off x="5120640" y="2697480"/>
              <a:ext cx="274320" cy="274320"/>
            </a:xfrm>
            <a:prstGeom prst="ellipse">
              <a:avLst/>
            </a:prstGeom>
            <a:solidFill>
              <a:srgbClr val="F7C948"/>
            </a:solidFill>
            <a:ln w="12700">
              <a:solidFill>
                <a:srgbClr val="F7C948"/>
              </a:solidFill>
              <a:prstDash val="solid"/>
            </a:ln>
          </p:spPr>
          <p:txBody>
            <a:bodyPr/>
            <a:lstStyle/>
            <a:p>
              <a:endParaRPr lang="en-GB"/>
            </a:p>
          </p:txBody>
        </p:sp>
        <p:sp>
          <p:nvSpPr>
            <p:cNvPr id="46" name="Text 38">
              <a:extLst>
                <a:ext uri="{FF2B5EF4-FFF2-40B4-BE49-F238E27FC236}">
                  <a16:creationId xmlns:a16="http://schemas.microsoft.com/office/drawing/2014/main" id="{3BDC9A57-77B3-C75A-4321-8A2C696FCBE6}"/>
                </a:ext>
              </a:extLst>
            </p:cNvPr>
            <p:cNvSpPr txBox="1"/>
            <p:nvPr/>
          </p:nvSpPr>
          <p:spPr>
            <a:xfrm>
              <a:off x="5486400" y="2606040"/>
              <a:ext cx="868680" cy="457200"/>
            </a:xfrm>
            <a:prstGeom prst="rect">
              <a:avLst/>
            </a:prstGeom>
            <a:noFill/>
            <a:ln/>
          </p:spPr>
          <p:txBody>
            <a:bodyPr wrap="square" lIns="0" tIns="0" rIns="0" bIns="0" rtlCol="0" anchor="ctr"/>
            <a:lstStyle/>
            <a:p>
              <a:pPr marL="0" indent="0">
                <a:buNone/>
              </a:pPr>
              <a:r>
                <a:rPr lang="en-US" sz="1400" b="1" dirty="0">
                  <a:solidFill>
                    <a:srgbClr val="111111"/>
                  </a:solidFill>
                  <a:latin typeface="Calibri" pitchFamily="34" charset="0"/>
                  <a:ea typeface="Calibri" pitchFamily="34" charset="-122"/>
                  <a:cs typeface="Calibri" pitchFamily="34" charset="-120"/>
                </a:rPr>
                <a:t>Firm B</a:t>
              </a:r>
              <a:endParaRPr lang="en-US" sz="1400" dirty="0"/>
            </a:p>
          </p:txBody>
        </p:sp>
        <p:sp>
          <p:nvSpPr>
            <p:cNvPr id="47" name="Shape 39">
              <a:extLst>
                <a:ext uri="{FF2B5EF4-FFF2-40B4-BE49-F238E27FC236}">
                  <a16:creationId xmlns:a16="http://schemas.microsoft.com/office/drawing/2014/main" id="{30598C40-503E-B4BC-9CA9-224B4105064A}"/>
                </a:ext>
              </a:extLst>
            </p:cNvPr>
            <p:cNvSpPr/>
            <p:nvPr/>
          </p:nvSpPr>
          <p:spPr>
            <a:xfrm>
              <a:off x="4800600" y="3172968"/>
              <a:ext cx="1508760" cy="457200"/>
            </a:xfrm>
            <a:prstGeom prst="roundRect">
              <a:avLst>
                <a:gd name="adj" fmla="val 16000"/>
              </a:avLst>
            </a:prstGeom>
            <a:solidFill>
              <a:srgbClr val="F2F4F7"/>
            </a:solidFill>
            <a:ln w="12700">
              <a:solidFill>
                <a:srgbClr val="F2F4F7"/>
              </a:solidFill>
              <a:prstDash val="solid"/>
            </a:ln>
          </p:spPr>
          <p:txBody>
            <a:bodyPr/>
            <a:lstStyle/>
            <a:p>
              <a:endParaRPr lang="en-GB"/>
            </a:p>
          </p:txBody>
        </p:sp>
        <p:sp>
          <p:nvSpPr>
            <p:cNvPr id="48" name="Text 40">
              <a:extLst>
                <a:ext uri="{FF2B5EF4-FFF2-40B4-BE49-F238E27FC236}">
                  <a16:creationId xmlns:a16="http://schemas.microsoft.com/office/drawing/2014/main" id="{D1CC4D4A-71F2-CD0B-5694-DE57313D6C7C}"/>
                </a:ext>
              </a:extLst>
            </p:cNvPr>
            <p:cNvSpPr txBox="1"/>
            <p:nvPr/>
          </p:nvSpPr>
          <p:spPr>
            <a:xfrm>
              <a:off x="4864608" y="3172968"/>
              <a:ext cx="228600" cy="457200"/>
            </a:xfrm>
            <a:prstGeom prst="rect">
              <a:avLst/>
            </a:prstGeom>
            <a:noFill/>
            <a:ln/>
          </p:spPr>
          <p:txBody>
            <a:bodyPr wrap="square" lIns="0" tIns="0" rIns="0" bIns="0" rtlCol="0" anchor="ctr"/>
            <a:lstStyle/>
            <a:p>
              <a:pPr marL="0" indent="0">
                <a:buNone/>
              </a:pPr>
              <a:r>
                <a:rPr lang="en-US" sz="1300" b="1" dirty="0">
                  <a:solidFill>
                    <a:srgbClr val="333333"/>
                  </a:solidFill>
                  <a:latin typeface="Calibri" pitchFamily="34" charset="0"/>
                  <a:ea typeface="Calibri" pitchFamily="34" charset="-122"/>
                  <a:cs typeface="Calibri" pitchFamily="34" charset="-120"/>
                </a:rPr>
                <a:t>2</a:t>
              </a:r>
              <a:endParaRPr lang="en-US" sz="1300" dirty="0"/>
            </a:p>
          </p:txBody>
        </p:sp>
        <p:sp>
          <p:nvSpPr>
            <p:cNvPr id="49" name="Shape 41">
              <a:extLst>
                <a:ext uri="{FF2B5EF4-FFF2-40B4-BE49-F238E27FC236}">
                  <a16:creationId xmlns:a16="http://schemas.microsoft.com/office/drawing/2014/main" id="{4DFF9505-E51E-C74A-19B4-26EA0E65649E}"/>
                </a:ext>
              </a:extLst>
            </p:cNvPr>
            <p:cNvSpPr/>
            <p:nvPr/>
          </p:nvSpPr>
          <p:spPr>
            <a:xfrm>
              <a:off x="5120640" y="3264408"/>
              <a:ext cx="274320" cy="274320"/>
            </a:xfrm>
            <a:prstGeom prst="ellipse">
              <a:avLst/>
            </a:prstGeom>
            <a:solidFill>
              <a:srgbClr val="8A99A8"/>
            </a:solidFill>
            <a:ln w="12700">
              <a:solidFill>
                <a:srgbClr val="8A99A8"/>
              </a:solidFill>
              <a:prstDash val="solid"/>
            </a:ln>
          </p:spPr>
          <p:txBody>
            <a:bodyPr/>
            <a:lstStyle/>
            <a:p>
              <a:endParaRPr lang="en-GB"/>
            </a:p>
          </p:txBody>
        </p:sp>
        <p:sp>
          <p:nvSpPr>
            <p:cNvPr id="50" name="Text 42">
              <a:extLst>
                <a:ext uri="{FF2B5EF4-FFF2-40B4-BE49-F238E27FC236}">
                  <a16:creationId xmlns:a16="http://schemas.microsoft.com/office/drawing/2014/main" id="{06C40E6D-4787-A112-70D6-1EC9601312C5}"/>
                </a:ext>
              </a:extLst>
            </p:cNvPr>
            <p:cNvSpPr txBox="1"/>
            <p:nvPr/>
          </p:nvSpPr>
          <p:spPr>
            <a:xfrm>
              <a:off x="5486400" y="3172968"/>
              <a:ext cx="868680" cy="457200"/>
            </a:xfrm>
            <a:prstGeom prst="rect">
              <a:avLst/>
            </a:prstGeom>
            <a:noFill/>
            <a:ln/>
          </p:spPr>
          <p:txBody>
            <a:bodyPr wrap="square" lIns="0" tIns="0" rIns="0" bIns="0" rtlCol="0" anchor="ctr"/>
            <a:lstStyle/>
            <a:p>
              <a:pPr marL="0" indent="0">
                <a:buNone/>
              </a:pPr>
              <a:r>
                <a:rPr lang="en-US" sz="1400" b="1" dirty="0">
                  <a:solidFill>
                    <a:srgbClr val="111111"/>
                  </a:solidFill>
                  <a:latin typeface="Calibri" pitchFamily="34" charset="0"/>
                  <a:ea typeface="Calibri" pitchFamily="34" charset="-122"/>
                  <a:cs typeface="Calibri" pitchFamily="34" charset="-120"/>
                </a:rPr>
                <a:t>Firm F</a:t>
              </a:r>
              <a:endParaRPr lang="en-US" sz="1400" dirty="0"/>
            </a:p>
          </p:txBody>
        </p:sp>
        <p:sp>
          <p:nvSpPr>
            <p:cNvPr id="51" name="Shape 43">
              <a:extLst>
                <a:ext uri="{FF2B5EF4-FFF2-40B4-BE49-F238E27FC236}">
                  <a16:creationId xmlns:a16="http://schemas.microsoft.com/office/drawing/2014/main" id="{005F89FA-8833-2027-1FFB-6655B209DD7C}"/>
                </a:ext>
              </a:extLst>
            </p:cNvPr>
            <p:cNvSpPr/>
            <p:nvPr/>
          </p:nvSpPr>
          <p:spPr>
            <a:xfrm>
              <a:off x="4800600" y="3739896"/>
              <a:ext cx="1508760" cy="457200"/>
            </a:xfrm>
            <a:prstGeom prst="roundRect">
              <a:avLst>
                <a:gd name="adj" fmla="val 16000"/>
              </a:avLst>
            </a:prstGeom>
            <a:solidFill>
              <a:srgbClr val="F2F4F7"/>
            </a:solidFill>
            <a:ln w="12700">
              <a:solidFill>
                <a:srgbClr val="F2F4F7"/>
              </a:solidFill>
              <a:prstDash val="solid"/>
            </a:ln>
          </p:spPr>
          <p:txBody>
            <a:bodyPr/>
            <a:lstStyle/>
            <a:p>
              <a:endParaRPr lang="en-GB"/>
            </a:p>
          </p:txBody>
        </p:sp>
        <p:sp>
          <p:nvSpPr>
            <p:cNvPr id="52" name="Text 44">
              <a:extLst>
                <a:ext uri="{FF2B5EF4-FFF2-40B4-BE49-F238E27FC236}">
                  <a16:creationId xmlns:a16="http://schemas.microsoft.com/office/drawing/2014/main" id="{44A98B10-54A6-DDDB-F78A-C7940E7CB457}"/>
                </a:ext>
              </a:extLst>
            </p:cNvPr>
            <p:cNvSpPr txBox="1"/>
            <p:nvPr/>
          </p:nvSpPr>
          <p:spPr>
            <a:xfrm>
              <a:off x="4864608" y="3739896"/>
              <a:ext cx="228600" cy="457200"/>
            </a:xfrm>
            <a:prstGeom prst="rect">
              <a:avLst/>
            </a:prstGeom>
            <a:noFill/>
            <a:ln/>
          </p:spPr>
          <p:txBody>
            <a:bodyPr wrap="square" lIns="0" tIns="0" rIns="0" bIns="0" rtlCol="0" anchor="ctr"/>
            <a:lstStyle/>
            <a:p>
              <a:pPr marL="0" indent="0">
                <a:buNone/>
              </a:pPr>
              <a:r>
                <a:rPr lang="en-US" sz="1300" b="1" dirty="0">
                  <a:solidFill>
                    <a:srgbClr val="333333"/>
                  </a:solidFill>
                  <a:latin typeface="Calibri" pitchFamily="34" charset="0"/>
                  <a:ea typeface="Calibri" pitchFamily="34" charset="-122"/>
                  <a:cs typeface="Calibri" pitchFamily="34" charset="-120"/>
                </a:rPr>
                <a:t>3</a:t>
              </a:r>
              <a:endParaRPr lang="en-US" sz="1300" dirty="0"/>
            </a:p>
          </p:txBody>
        </p:sp>
        <p:sp>
          <p:nvSpPr>
            <p:cNvPr id="53" name="Shape 45">
              <a:extLst>
                <a:ext uri="{FF2B5EF4-FFF2-40B4-BE49-F238E27FC236}">
                  <a16:creationId xmlns:a16="http://schemas.microsoft.com/office/drawing/2014/main" id="{2F7B99ED-8E5D-0187-DA69-55DCDB88D8AD}"/>
                </a:ext>
              </a:extLst>
            </p:cNvPr>
            <p:cNvSpPr/>
            <p:nvPr/>
          </p:nvSpPr>
          <p:spPr>
            <a:xfrm>
              <a:off x="5120640" y="3831336"/>
              <a:ext cx="274320" cy="274320"/>
            </a:xfrm>
            <a:prstGeom prst="ellipse">
              <a:avLst/>
            </a:prstGeom>
            <a:solidFill>
              <a:srgbClr val="2A9D8F"/>
            </a:solidFill>
            <a:ln w="12700">
              <a:solidFill>
                <a:srgbClr val="2A9D8F"/>
              </a:solidFill>
              <a:prstDash val="solid"/>
            </a:ln>
          </p:spPr>
          <p:txBody>
            <a:bodyPr/>
            <a:lstStyle/>
            <a:p>
              <a:endParaRPr lang="en-GB"/>
            </a:p>
          </p:txBody>
        </p:sp>
        <p:sp>
          <p:nvSpPr>
            <p:cNvPr id="54" name="Text 46">
              <a:extLst>
                <a:ext uri="{FF2B5EF4-FFF2-40B4-BE49-F238E27FC236}">
                  <a16:creationId xmlns:a16="http://schemas.microsoft.com/office/drawing/2014/main" id="{A2E07DBB-CD03-F438-5BF3-4D0A1DE1EFCA}"/>
                </a:ext>
              </a:extLst>
            </p:cNvPr>
            <p:cNvSpPr txBox="1"/>
            <p:nvPr/>
          </p:nvSpPr>
          <p:spPr>
            <a:xfrm>
              <a:off x="5486400" y="3739896"/>
              <a:ext cx="868680" cy="457200"/>
            </a:xfrm>
            <a:prstGeom prst="rect">
              <a:avLst/>
            </a:prstGeom>
            <a:noFill/>
            <a:ln/>
          </p:spPr>
          <p:txBody>
            <a:bodyPr wrap="square" lIns="0" tIns="0" rIns="0" bIns="0" rtlCol="0" anchor="ctr"/>
            <a:lstStyle/>
            <a:p>
              <a:pPr marL="0" indent="0">
                <a:buNone/>
              </a:pPr>
              <a:r>
                <a:rPr lang="en-US" sz="1400" b="1" dirty="0">
                  <a:solidFill>
                    <a:srgbClr val="111111"/>
                  </a:solidFill>
                  <a:latin typeface="Calibri" pitchFamily="34" charset="0"/>
                  <a:ea typeface="Calibri" pitchFamily="34" charset="-122"/>
                  <a:cs typeface="Calibri" pitchFamily="34" charset="-120"/>
                </a:rPr>
                <a:t>Firm C</a:t>
              </a:r>
              <a:endParaRPr lang="en-US" sz="1400" dirty="0"/>
            </a:p>
          </p:txBody>
        </p:sp>
      </p:grpSp>
      <p:grpSp>
        <p:nvGrpSpPr>
          <p:cNvPr id="71" name="Group 70">
            <a:extLst>
              <a:ext uri="{FF2B5EF4-FFF2-40B4-BE49-F238E27FC236}">
                <a16:creationId xmlns:a16="http://schemas.microsoft.com/office/drawing/2014/main" id="{E117792D-0E1F-409D-0578-964CB3AE1EBA}"/>
              </a:ext>
            </a:extLst>
          </p:cNvPr>
          <p:cNvGrpSpPr/>
          <p:nvPr/>
        </p:nvGrpSpPr>
        <p:grpSpPr>
          <a:xfrm>
            <a:off x="9850038" y="2548030"/>
            <a:ext cx="1783080" cy="2514600"/>
            <a:chOff x="6720840" y="1874520"/>
            <a:chExt cx="1783080" cy="2514600"/>
          </a:xfrm>
        </p:grpSpPr>
        <p:sp>
          <p:nvSpPr>
            <p:cNvPr id="55" name="Shape 47">
              <a:extLst>
                <a:ext uri="{FF2B5EF4-FFF2-40B4-BE49-F238E27FC236}">
                  <a16:creationId xmlns:a16="http://schemas.microsoft.com/office/drawing/2014/main" id="{C7AD598F-C958-0987-DCE0-09864AD22ECB}"/>
                </a:ext>
              </a:extLst>
            </p:cNvPr>
            <p:cNvSpPr/>
            <p:nvPr/>
          </p:nvSpPr>
          <p:spPr>
            <a:xfrm>
              <a:off x="6720840" y="1874520"/>
              <a:ext cx="1783080" cy="2514600"/>
            </a:xfrm>
            <a:prstGeom prst="roundRect">
              <a:avLst>
                <a:gd name="adj" fmla="val 9231"/>
              </a:avLst>
            </a:prstGeom>
            <a:solidFill>
              <a:srgbClr val="FFFFFF"/>
            </a:solidFill>
            <a:ln w="19050">
              <a:solidFill>
                <a:srgbClr val="111111"/>
              </a:solidFill>
              <a:prstDash val="solid"/>
            </a:ln>
          </p:spPr>
          <p:txBody>
            <a:bodyPr/>
            <a:lstStyle/>
            <a:p>
              <a:endParaRPr lang="en-GB"/>
            </a:p>
          </p:txBody>
        </p:sp>
        <p:sp>
          <p:nvSpPr>
            <p:cNvPr id="56" name="Shape 48">
              <a:extLst>
                <a:ext uri="{FF2B5EF4-FFF2-40B4-BE49-F238E27FC236}">
                  <a16:creationId xmlns:a16="http://schemas.microsoft.com/office/drawing/2014/main" id="{4D9B854D-9F95-5B5D-6488-20157804CC3C}"/>
                </a:ext>
              </a:extLst>
            </p:cNvPr>
            <p:cNvSpPr/>
            <p:nvPr/>
          </p:nvSpPr>
          <p:spPr>
            <a:xfrm>
              <a:off x="7379208" y="1984248"/>
              <a:ext cx="457200" cy="64008"/>
            </a:xfrm>
            <a:prstGeom prst="roundRect">
              <a:avLst>
                <a:gd name="adj" fmla="val 42857"/>
              </a:avLst>
            </a:prstGeom>
            <a:solidFill>
              <a:srgbClr val="CCCCCC"/>
            </a:solidFill>
            <a:ln w="12700">
              <a:solidFill>
                <a:srgbClr val="CCCCCC"/>
              </a:solidFill>
              <a:prstDash val="solid"/>
            </a:ln>
          </p:spPr>
          <p:txBody>
            <a:bodyPr/>
            <a:lstStyle/>
            <a:p>
              <a:endParaRPr lang="en-GB"/>
            </a:p>
          </p:txBody>
        </p:sp>
        <p:sp>
          <p:nvSpPr>
            <p:cNvPr id="57" name="Text 49">
              <a:extLst>
                <a:ext uri="{FF2B5EF4-FFF2-40B4-BE49-F238E27FC236}">
                  <a16:creationId xmlns:a16="http://schemas.microsoft.com/office/drawing/2014/main" id="{B59EF129-6E1A-3238-9A46-760222CBB911}"/>
                </a:ext>
              </a:extLst>
            </p:cNvPr>
            <p:cNvSpPr txBox="1"/>
            <p:nvPr/>
          </p:nvSpPr>
          <p:spPr>
            <a:xfrm>
              <a:off x="6812280" y="2148840"/>
              <a:ext cx="1600200" cy="274320"/>
            </a:xfrm>
            <a:prstGeom prst="rect">
              <a:avLst/>
            </a:prstGeom>
            <a:noFill/>
            <a:ln/>
          </p:spPr>
          <p:txBody>
            <a:bodyPr wrap="square" lIns="0" tIns="0" rIns="0" bIns="0" rtlCol="0" anchor="ctr"/>
            <a:lstStyle/>
            <a:p>
              <a:pPr marL="0" indent="0" algn="ctr">
                <a:buNone/>
              </a:pPr>
              <a:r>
                <a:rPr lang="en-US" sz="1200" b="1" dirty="0">
                  <a:solidFill>
                    <a:srgbClr val="111111"/>
                  </a:solidFill>
                  <a:latin typeface="Calibri" pitchFamily="34" charset="0"/>
                  <a:ea typeface="Calibri" pitchFamily="34" charset="-122"/>
                  <a:cs typeface="Calibri" pitchFamily="34" charset="-120"/>
                </a:rPr>
                <a:t>1.0 mi south-west</a:t>
              </a:r>
              <a:endParaRPr lang="en-US" sz="1200" dirty="0"/>
            </a:p>
          </p:txBody>
        </p:sp>
        <p:sp>
          <p:nvSpPr>
            <p:cNvPr id="58" name="Shape 50">
              <a:extLst>
                <a:ext uri="{FF2B5EF4-FFF2-40B4-BE49-F238E27FC236}">
                  <a16:creationId xmlns:a16="http://schemas.microsoft.com/office/drawing/2014/main" id="{C2E9BBD9-ECD2-F6E2-F3A6-D01AB85B7CEC}"/>
                </a:ext>
              </a:extLst>
            </p:cNvPr>
            <p:cNvSpPr/>
            <p:nvPr/>
          </p:nvSpPr>
          <p:spPr>
            <a:xfrm>
              <a:off x="6858000" y="2606040"/>
              <a:ext cx="1508760" cy="457200"/>
            </a:xfrm>
            <a:prstGeom prst="roundRect">
              <a:avLst>
                <a:gd name="adj" fmla="val 16000"/>
              </a:avLst>
            </a:prstGeom>
            <a:solidFill>
              <a:srgbClr val="F2F4F7"/>
            </a:solidFill>
            <a:ln w="12700">
              <a:solidFill>
                <a:srgbClr val="F2F4F7"/>
              </a:solidFill>
              <a:prstDash val="solid"/>
            </a:ln>
          </p:spPr>
          <p:txBody>
            <a:bodyPr/>
            <a:lstStyle/>
            <a:p>
              <a:endParaRPr lang="en-GB"/>
            </a:p>
          </p:txBody>
        </p:sp>
        <p:sp>
          <p:nvSpPr>
            <p:cNvPr id="59" name="Text 51">
              <a:extLst>
                <a:ext uri="{FF2B5EF4-FFF2-40B4-BE49-F238E27FC236}">
                  <a16:creationId xmlns:a16="http://schemas.microsoft.com/office/drawing/2014/main" id="{C1E3A7F0-3303-E010-BEEB-8F34F99FF1EF}"/>
                </a:ext>
              </a:extLst>
            </p:cNvPr>
            <p:cNvSpPr txBox="1"/>
            <p:nvPr/>
          </p:nvSpPr>
          <p:spPr>
            <a:xfrm>
              <a:off x="6922008" y="2606040"/>
              <a:ext cx="228600" cy="457200"/>
            </a:xfrm>
            <a:prstGeom prst="rect">
              <a:avLst/>
            </a:prstGeom>
            <a:noFill/>
            <a:ln/>
          </p:spPr>
          <p:txBody>
            <a:bodyPr wrap="square" lIns="0" tIns="0" rIns="0" bIns="0" rtlCol="0" anchor="ctr"/>
            <a:lstStyle/>
            <a:p>
              <a:pPr marL="0" indent="0">
                <a:buNone/>
              </a:pPr>
              <a:r>
                <a:rPr lang="en-US" sz="1300" b="1" dirty="0">
                  <a:solidFill>
                    <a:srgbClr val="333333"/>
                  </a:solidFill>
                  <a:latin typeface="Calibri" pitchFamily="34" charset="0"/>
                  <a:ea typeface="Calibri" pitchFamily="34" charset="-122"/>
                  <a:cs typeface="Calibri" pitchFamily="34" charset="-120"/>
                </a:rPr>
                <a:t>1</a:t>
              </a:r>
              <a:endParaRPr lang="en-US" sz="1300" dirty="0"/>
            </a:p>
          </p:txBody>
        </p:sp>
        <p:sp>
          <p:nvSpPr>
            <p:cNvPr id="60" name="Shape 52">
              <a:extLst>
                <a:ext uri="{FF2B5EF4-FFF2-40B4-BE49-F238E27FC236}">
                  <a16:creationId xmlns:a16="http://schemas.microsoft.com/office/drawing/2014/main" id="{BCC25572-0C2A-31B7-A430-294D0237F433}"/>
                </a:ext>
              </a:extLst>
            </p:cNvPr>
            <p:cNvSpPr/>
            <p:nvPr/>
          </p:nvSpPr>
          <p:spPr>
            <a:xfrm>
              <a:off x="7178040" y="2697480"/>
              <a:ext cx="274320" cy="274320"/>
            </a:xfrm>
            <a:prstGeom prst="ellipse">
              <a:avLst/>
            </a:prstGeom>
            <a:solidFill>
              <a:srgbClr val="E07A5F"/>
            </a:solidFill>
            <a:ln w="12700">
              <a:solidFill>
                <a:srgbClr val="E07A5F"/>
              </a:solidFill>
              <a:prstDash val="solid"/>
            </a:ln>
          </p:spPr>
          <p:txBody>
            <a:bodyPr/>
            <a:lstStyle/>
            <a:p>
              <a:endParaRPr lang="en-GB"/>
            </a:p>
          </p:txBody>
        </p:sp>
        <p:sp>
          <p:nvSpPr>
            <p:cNvPr id="61" name="Text 53">
              <a:extLst>
                <a:ext uri="{FF2B5EF4-FFF2-40B4-BE49-F238E27FC236}">
                  <a16:creationId xmlns:a16="http://schemas.microsoft.com/office/drawing/2014/main" id="{4C7C8759-526C-04CA-A4C5-0BFF14E86E40}"/>
                </a:ext>
              </a:extLst>
            </p:cNvPr>
            <p:cNvSpPr txBox="1"/>
            <p:nvPr/>
          </p:nvSpPr>
          <p:spPr>
            <a:xfrm>
              <a:off x="7543800" y="2606040"/>
              <a:ext cx="868680" cy="457200"/>
            </a:xfrm>
            <a:prstGeom prst="rect">
              <a:avLst/>
            </a:prstGeom>
            <a:noFill/>
            <a:ln/>
          </p:spPr>
          <p:txBody>
            <a:bodyPr wrap="square" lIns="0" tIns="0" rIns="0" bIns="0" rtlCol="0" anchor="ctr"/>
            <a:lstStyle/>
            <a:p>
              <a:pPr marL="0" indent="0">
                <a:buNone/>
              </a:pPr>
              <a:r>
                <a:rPr lang="en-US" sz="1400" b="1" dirty="0">
                  <a:solidFill>
                    <a:srgbClr val="111111"/>
                  </a:solidFill>
                  <a:latin typeface="Calibri" pitchFamily="34" charset="0"/>
                  <a:ea typeface="Calibri" pitchFamily="34" charset="-122"/>
                  <a:cs typeface="Calibri" pitchFamily="34" charset="-120"/>
                </a:rPr>
                <a:t>Firm D</a:t>
              </a:r>
              <a:endParaRPr lang="en-US" sz="1400" dirty="0"/>
            </a:p>
          </p:txBody>
        </p:sp>
        <p:sp>
          <p:nvSpPr>
            <p:cNvPr id="62" name="Shape 54">
              <a:extLst>
                <a:ext uri="{FF2B5EF4-FFF2-40B4-BE49-F238E27FC236}">
                  <a16:creationId xmlns:a16="http://schemas.microsoft.com/office/drawing/2014/main" id="{C4D09A1F-2925-4887-0478-AB6319037129}"/>
                </a:ext>
              </a:extLst>
            </p:cNvPr>
            <p:cNvSpPr/>
            <p:nvPr/>
          </p:nvSpPr>
          <p:spPr>
            <a:xfrm>
              <a:off x="6858000" y="3172968"/>
              <a:ext cx="1508760" cy="457200"/>
            </a:xfrm>
            <a:prstGeom prst="roundRect">
              <a:avLst>
                <a:gd name="adj" fmla="val 16000"/>
              </a:avLst>
            </a:prstGeom>
            <a:solidFill>
              <a:srgbClr val="F2F4F7"/>
            </a:solidFill>
            <a:ln w="12700">
              <a:solidFill>
                <a:srgbClr val="F2F4F7"/>
              </a:solidFill>
              <a:prstDash val="solid"/>
            </a:ln>
          </p:spPr>
          <p:txBody>
            <a:bodyPr/>
            <a:lstStyle/>
            <a:p>
              <a:endParaRPr lang="en-GB"/>
            </a:p>
          </p:txBody>
        </p:sp>
        <p:sp>
          <p:nvSpPr>
            <p:cNvPr id="63" name="Text 55">
              <a:extLst>
                <a:ext uri="{FF2B5EF4-FFF2-40B4-BE49-F238E27FC236}">
                  <a16:creationId xmlns:a16="http://schemas.microsoft.com/office/drawing/2014/main" id="{2B768832-DAB0-83EC-F29B-2BBC60CE2AD5}"/>
                </a:ext>
              </a:extLst>
            </p:cNvPr>
            <p:cNvSpPr txBox="1"/>
            <p:nvPr/>
          </p:nvSpPr>
          <p:spPr>
            <a:xfrm>
              <a:off x="6922008" y="3172968"/>
              <a:ext cx="228600" cy="457200"/>
            </a:xfrm>
            <a:prstGeom prst="rect">
              <a:avLst/>
            </a:prstGeom>
            <a:noFill/>
            <a:ln/>
          </p:spPr>
          <p:txBody>
            <a:bodyPr wrap="square" lIns="0" tIns="0" rIns="0" bIns="0" rtlCol="0" anchor="ctr"/>
            <a:lstStyle/>
            <a:p>
              <a:pPr marL="0" indent="0">
                <a:buNone/>
              </a:pPr>
              <a:r>
                <a:rPr lang="en-US" sz="1300" b="1" dirty="0">
                  <a:solidFill>
                    <a:srgbClr val="333333"/>
                  </a:solidFill>
                  <a:latin typeface="Calibri" pitchFamily="34" charset="0"/>
                  <a:ea typeface="Calibri" pitchFamily="34" charset="-122"/>
                  <a:cs typeface="Calibri" pitchFamily="34" charset="-120"/>
                </a:rPr>
                <a:t>2</a:t>
              </a:r>
              <a:endParaRPr lang="en-US" sz="1300" dirty="0"/>
            </a:p>
          </p:txBody>
        </p:sp>
        <p:sp>
          <p:nvSpPr>
            <p:cNvPr id="64" name="Shape 56">
              <a:extLst>
                <a:ext uri="{FF2B5EF4-FFF2-40B4-BE49-F238E27FC236}">
                  <a16:creationId xmlns:a16="http://schemas.microsoft.com/office/drawing/2014/main" id="{B12471E8-9D05-C17A-0C87-13388B97D6BF}"/>
                </a:ext>
              </a:extLst>
            </p:cNvPr>
            <p:cNvSpPr/>
            <p:nvPr/>
          </p:nvSpPr>
          <p:spPr>
            <a:xfrm>
              <a:off x="7178040" y="3264408"/>
              <a:ext cx="274320" cy="274320"/>
            </a:xfrm>
            <a:prstGeom prst="ellipse">
              <a:avLst/>
            </a:prstGeom>
            <a:solidFill>
              <a:srgbClr val="1B2A41"/>
            </a:solidFill>
            <a:ln w="12700">
              <a:solidFill>
                <a:srgbClr val="1B2A41"/>
              </a:solidFill>
              <a:prstDash val="solid"/>
            </a:ln>
          </p:spPr>
          <p:txBody>
            <a:bodyPr/>
            <a:lstStyle/>
            <a:p>
              <a:endParaRPr lang="en-GB"/>
            </a:p>
          </p:txBody>
        </p:sp>
        <p:sp>
          <p:nvSpPr>
            <p:cNvPr id="65" name="Text 57">
              <a:extLst>
                <a:ext uri="{FF2B5EF4-FFF2-40B4-BE49-F238E27FC236}">
                  <a16:creationId xmlns:a16="http://schemas.microsoft.com/office/drawing/2014/main" id="{BCA566CF-759F-1D7F-E8EC-F269C9130819}"/>
                </a:ext>
              </a:extLst>
            </p:cNvPr>
            <p:cNvSpPr txBox="1"/>
            <p:nvPr/>
          </p:nvSpPr>
          <p:spPr>
            <a:xfrm>
              <a:off x="7543800" y="3172968"/>
              <a:ext cx="868680" cy="457200"/>
            </a:xfrm>
            <a:prstGeom prst="rect">
              <a:avLst/>
            </a:prstGeom>
            <a:noFill/>
            <a:ln/>
          </p:spPr>
          <p:txBody>
            <a:bodyPr wrap="square" lIns="0" tIns="0" rIns="0" bIns="0" rtlCol="0" anchor="ctr"/>
            <a:lstStyle/>
            <a:p>
              <a:pPr marL="0" indent="0">
                <a:buNone/>
              </a:pPr>
              <a:r>
                <a:rPr lang="en-US" sz="1400" b="1" dirty="0">
                  <a:solidFill>
                    <a:srgbClr val="111111"/>
                  </a:solidFill>
                  <a:latin typeface="Calibri" pitchFamily="34" charset="0"/>
                  <a:ea typeface="Calibri" pitchFamily="34" charset="-122"/>
                  <a:cs typeface="Calibri" pitchFamily="34" charset="-120"/>
                </a:rPr>
                <a:t>Firm A</a:t>
              </a:r>
              <a:endParaRPr lang="en-US" sz="1400" dirty="0"/>
            </a:p>
          </p:txBody>
        </p:sp>
        <p:sp>
          <p:nvSpPr>
            <p:cNvPr id="66" name="Shape 58">
              <a:extLst>
                <a:ext uri="{FF2B5EF4-FFF2-40B4-BE49-F238E27FC236}">
                  <a16:creationId xmlns:a16="http://schemas.microsoft.com/office/drawing/2014/main" id="{FD3ECFE3-3AD7-9324-3258-4A61666C9EA1}"/>
                </a:ext>
              </a:extLst>
            </p:cNvPr>
            <p:cNvSpPr/>
            <p:nvPr/>
          </p:nvSpPr>
          <p:spPr>
            <a:xfrm>
              <a:off x="6858000" y="3739896"/>
              <a:ext cx="1508760" cy="457200"/>
            </a:xfrm>
            <a:prstGeom prst="roundRect">
              <a:avLst>
                <a:gd name="adj" fmla="val 16000"/>
              </a:avLst>
            </a:prstGeom>
            <a:solidFill>
              <a:srgbClr val="F2F4F7"/>
            </a:solidFill>
            <a:ln w="12700">
              <a:solidFill>
                <a:srgbClr val="F2F4F7"/>
              </a:solidFill>
              <a:prstDash val="solid"/>
            </a:ln>
          </p:spPr>
          <p:txBody>
            <a:bodyPr/>
            <a:lstStyle/>
            <a:p>
              <a:endParaRPr lang="en-GB"/>
            </a:p>
          </p:txBody>
        </p:sp>
        <p:sp>
          <p:nvSpPr>
            <p:cNvPr id="67" name="Text 59">
              <a:extLst>
                <a:ext uri="{FF2B5EF4-FFF2-40B4-BE49-F238E27FC236}">
                  <a16:creationId xmlns:a16="http://schemas.microsoft.com/office/drawing/2014/main" id="{BDE0E924-1B81-690F-B916-CB7F6FEFF266}"/>
                </a:ext>
              </a:extLst>
            </p:cNvPr>
            <p:cNvSpPr txBox="1"/>
            <p:nvPr/>
          </p:nvSpPr>
          <p:spPr>
            <a:xfrm>
              <a:off x="6922008" y="3739896"/>
              <a:ext cx="228600" cy="457200"/>
            </a:xfrm>
            <a:prstGeom prst="rect">
              <a:avLst/>
            </a:prstGeom>
            <a:noFill/>
            <a:ln/>
          </p:spPr>
          <p:txBody>
            <a:bodyPr wrap="square" lIns="0" tIns="0" rIns="0" bIns="0" rtlCol="0" anchor="ctr"/>
            <a:lstStyle/>
            <a:p>
              <a:pPr marL="0" indent="0">
                <a:buNone/>
              </a:pPr>
              <a:r>
                <a:rPr lang="en-US" sz="1300" b="1" dirty="0">
                  <a:solidFill>
                    <a:srgbClr val="333333"/>
                  </a:solidFill>
                  <a:latin typeface="Calibri" pitchFamily="34" charset="0"/>
                  <a:ea typeface="Calibri" pitchFamily="34" charset="-122"/>
                  <a:cs typeface="Calibri" pitchFamily="34" charset="-120"/>
                </a:rPr>
                <a:t>3</a:t>
              </a:r>
              <a:endParaRPr lang="en-US" sz="1300" dirty="0"/>
            </a:p>
          </p:txBody>
        </p:sp>
        <p:sp>
          <p:nvSpPr>
            <p:cNvPr id="68" name="Shape 60">
              <a:extLst>
                <a:ext uri="{FF2B5EF4-FFF2-40B4-BE49-F238E27FC236}">
                  <a16:creationId xmlns:a16="http://schemas.microsoft.com/office/drawing/2014/main" id="{6ACA748F-EE7E-9B93-EE8E-B8E90D1CB20B}"/>
                </a:ext>
              </a:extLst>
            </p:cNvPr>
            <p:cNvSpPr/>
            <p:nvPr/>
          </p:nvSpPr>
          <p:spPr>
            <a:xfrm>
              <a:off x="7178040" y="3831336"/>
              <a:ext cx="274320" cy="274320"/>
            </a:xfrm>
            <a:prstGeom prst="ellipse">
              <a:avLst/>
            </a:prstGeom>
            <a:solidFill>
              <a:srgbClr val="F7C948"/>
            </a:solidFill>
            <a:ln w="12700">
              <a:solidFill>
                <a:srgbClr val="F7C948"/>
              </a:solidFill>
              <a:prstDash val="solid"/>
            </a:ln>
          </p:spPr>
          <p:txBody>
            <a:bodyPr/>
            <a:lstStyle/>
            <a:p>
              <a:endParaRPr lang="en-GB"/>
            </a:p>
          </p:txBody>
        </p:sp>
        <p:sp>
          <p:nvSpPr>
            <p:cNvPr id="69" name="Text 61">
              <a:extLst>
                <a:ext uri="{FF2B5EF4-FFF2-40B4-BE49-F238E27FC236}">
                  <a16:creationId xmlns:a16="http://schemas.microsoft.com/office/drawing/2014/main" id="{04CD311B-C5DD-7400-18A5-A97236D84200}"/>
                </a:ext>
              </a:extLst>
            </p:cNvPr>
            <p:cNvSpPr txBox="1"/>
            <p:nvPr/>
          </p:nvSpPr>
          <p:spPr>
            <a:xfrm>
              <a:off x="7543800" y="3739896"/>
              <a:ext cx="868680" cy="457200"/>
            </a:xfrm>
            <a:prstGeom prst="rect">
              <a:avLst/>
            </a:prstGeom>
            <a:noFill/>
            <a:ln/>
          </p:spPr>
          <p:txBody>
            <a:bodyPr wrap="square" lIns="0" tIns="0" rIns="0" bIns="0" rtlCol="0" anchor="ctr"/>
            <a:lstStyle/>
            <a:p>
              <a:pPr marL="0" indent="0">
                <a:buNone/>
              </a:pPr>
              <a:r>
                <a:rPr lang="en-US" sz="1400" b="1" dirty="0">
                  <a:solidFill>
                    <a:srgbClr val="111111"/>
                  </a:solidFill>
                  <a:latin typeface="Calibri" pitchFamily="34" charset="0"/>
                  <a:ea typeface="Calibri" pitchFamily="34" charset="-122"/>
                  <a:cs typeface="Calibri" pitchFamily="34" charset="-120"/>
                </a:rPr>
                <a:t>Firm B</a:t>
              </a:r>
              <a:endParaRPr lang="en-US" sz="1400" dirty="0"/>
            </a:p>
          </p:txBody>
        </p:sp>
      </p:grpSp>
      <p:sp>
        <p:nvSpPr>
          <p:cNvPr id="74" name="Text 1">
            <a:extLst>
              <a:ext uri="{FF2B5EF4-FFF2-40B4-BE49-F238E27FC236}">
                <a16:creationId xmlns:a16="http://schemas.microsoft.com/office/drawing/2014/main" id="{74C725FB-B1A7-071D-D244-9156D57D811D}"/>
              </a:ext>
            </a:extLst>
          </p:cNvPr>
          <p:cNvSpPr txBox="1"/>
          <p:nvPr/>
        </p:nvSpPr>
        <p:spPr>
          <a:xfrm>
            <a:off x="3712226" y="1076760"/>
            <a:ext cx="5755573" cy="1188720"/>
          </a:xfrm>
          <a:prstGeom prst="rect">
            <a:avLst/>
          </a:prstGeom>
          <a:noFill/>
          <a:ln/>
        </p:spPr>
        <p:txBody>
          <a:bodyPr wrap="square" lIns="0" tIns="0" rIns="0" bIns="0" rtlCol="0" anchor="t"/>
          <a:lstStyle/>
          <a:p>
            <a:pPr marL="0" indent="0">
              <a:buNone/>
            </a:pPr>
            <a:r>
              <a:rPr lang="en-US" sz="3000" b="1" dirty="0">
                <a:solidFill>
                  <a:srgbClr val="111111"/>
                </a:solidFill>
                <a:latin typeface="Calibri" pitchFamily="34" charset="0"/>
                <a:ea typeface="Calibri" pitchFamily="34" charset="-122"/>
                <a:cs typeface="Calibri" pitchFamily="34" charset="-120"/>
              </a:rPr>
              <a:t>Four points around St Mary's, a mile apart. Four different top threes.</a:t>
            </a:r>
            <a:endParaRPr lang="en-US" sz="3000" dirty="0"/>
          </a:p>
        </p:txBody>
      </p:sp>
      <p:sp>
        <p:nvSpPr>
          <p:cNvPr id="75" name="Text 62">
            <a:extLst>
              <a:ext uri="{FF2B5EF4-FFF2-40B4-BE49-F238E27FC236}">
                <a16:creationId xmlns:a16="http://schemas.microsoft.com/office/drawing/2014/main" id="{D171B9A8-63D3-15FD-9B1E-1A1DFB0A1B48}"/>
              </a:ext>
            </a:extLst>
          </p:cNvPr>
          <p:cNvSpPr txBox="1"/>
          <p:nvPr/>
        </p:nvSpPr>
        <p:spPr>
          <a:xfrm>
            <a:off x="3760134" y="5551458"/>
            <a:ext cx="8046720" cy="274320"/>
          </a:xfrm>
          <a:prstGeom prst="rect">
            <a:avLst/>
          </a:prstGeom>
          <a:noFill/>
          <a:ln/>
        </p:spPr>
        <p:txBody>
          <a:bodyPr wrap="square" lIns="0" tIns="0" rIns="0" bIns="0" rtlCol="0" anchor="ctr"/>
          <a:lstStyle/>
          <a:p>
            <a:pPr marL="0" indent="0">
              <a:buNone/>
            </a:pPr>
            <a:r>
              <a:rPr lang="en-US" sz="2000" b="1" dirty="0">
                <a:solidFill>
                  <a:srgbClr val="111111"/>
                </a:solidFill>
                <a:latin typeface="Calibri" pitchFamily="34" charset="0"/>
                <a:ea typeface="Calibri" pitchFamily="34" charset="-122"/>
                <a:cs typeface="Calibri" pitchFamily="34" charset="-120"/>
              </a:rPr>
              <a:t>6 different firms. Same search. All within a mile of this room.</a:t>
            </a:r>
            <a:endParaRPr lang="en-US" sz="2000" dirty="0"/>
          </a:p>
        </p:txBody>
      </p:sp>
      <p:pic>
        <p:nvPicPr>
          <p:cNvPr id="79" name="Picture 78">
            <a:extLst>
              <a:ext uri="{FF2B5EF4-FFF2-40B4-BE49-F238E27FC236}">
                <a16:creationId xmlns:a16="http://schemas.microsoft.com/office/drawing/2014/main" id="{2A0EB66A-3E94-B76E-75C9-B10D06F5F10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324" y="1034202"/>
            <a:ext cx="3512304" cy="5268456"/>
          </a:xfrm>
          <a:prstGeom prst="rect">
            <a:avLst/>
          </a:prstGeom>
        </p:spPr>
      </p:pic>
      <p:grpSp>
        <p:nvGrpSpPr>
          <p:cNvPr id="78" name="Group 77">
            <a:extLst>
              <a:ext uri="{FF2B5EF4-FFF2-40B4-BE49-F238E27FC236}">
                <a16:creationId xmlns:a16="http://schemas.microsoft.com/office/drawing/2014/main" id="{48B93583-88DF-19DF-2228-6F5941EAB752}"/>
              </a:ext>
            </a:extLst>
          </p:cNvPr>
          <p:cNvGrpSpPr/>
          <p:nvPr/>
        </p:nvGrpSpPr>
        <p:grpSpPr>
          <a:xfrm>
            <a:off x="9482672" y="1004392"/>
            <a:ext cx="2293787" cy="1105719"/>
            <a:chOff x="9279371" y="983391"/>
            <a:chExt cx="2293787" cy="1105719"/>
          </a:xfrm>
        </p:grpSpPr>
        <p:pic>
          <p:nvPicPr>
            <p:cNvPr id="3" name="Picture 2">
              <a:extLst>
                <a:ext uri="{FF2B5EF4-FFF2-40B4-BE49-F238E27FC236}">
                  <a16:creationId xmlns:a16="http://schemas.microsoft.com/office/drawing/2014/main" id="{E1B39677-E343-80CB-7C7B-A639B2872DB7}"/>
                </a:ext>
              </a:extLst>
            </p:cNvPr>
            <p:cNvPicPr>
              <a:picLocks noChangeAspect="1"/>
            </p:cNvPicPr>
            <p:nvPr/>
          </p:nvPicPr>
          <p:blipFill>
            <a:blip r:embed="rId4">
              <a:alphaModFix amt="21000"/>
              <a:extLst>
                <a:ext uri="{28A0092B-C50C-407E-A947-70E740481C1C}">
                  <a14:useLocalDpi xmlns:a14="http://schemas.microsoft.com/office/drawing/2010/main" val="0"/>
                </a:ext>
              </a:extLst>
            </a:blip>
            <a:stretch>
              <a:fillRect/>
            </a:stretch>
          </p:blipFill>
          <p:spPr>
            <a:xfrm>
              <a:off x="10086607" y="983391"/>
              <a:ext cx="715581" cy="1044424"/>
            </a:xfrm>
            <a:prstGeom prst="rect">
              <a:avLst/>
            </a:prstGeom>
          </p:spPr>
        </p:pic>
        <p:pic>
          <p:nvPicPr>
            <p:cNvPr id="5" name="Picture 4">
              <a:extLst>
                <a:ext uri="{FF2B5EF4-FFF2-40B4-BE49-F238E27FC236}">
                  <a16:creationId xmlns:a16="http://schemas.microsoft.com/office/drawing/2014/main" id="{BF9E2DA5-9390-5925-4EF9-49DDF79EA423}"/>
                </a:ext>
              </a:extLst>
            </p:cNvPr>
            <p:cNvPicPr>
              <a:picLocks noChangeAspect="1"/>
            </p:cNvPicPr>
            <p:nvPr/>
          </p:nvPicPr>
          <p:blipFill>
            <a:blip r:embed="rId5">
              <a:alphaModFix amt="21000"/>
              <a:extLst>
                <a:ext uri="{28A0092B-C50C-407E-A947-70E740481C1C}">
                  <a14:useLocalDpi xmlns:a14="http://schemas.microsoft.com/office/drawing/2010/main" val="0"/>
                </a:ext>
              </a:extLst>
            </a:blip>
            <a:stretch>
              <a:fillRect/>
            </a:stretch>
          </p:blipFill>
          <p:spPr>
            <a:xfrm>
              <a:off x="9279371" y="1156322"/>
              <a:ext cx="783542" cy="932788"/>
            </a:xfrm>
            <a:prstGeom prst="rect">
              <a:avLst/>
            </a:prstGeom>
          </p:spPr>
        </p:pic>
        <p:pic>
          <p:nvPicPr>
            <p:cNvPr id="76" name="Picture 75">
              <a:extLst>
                <a:ext uri="{FF2B5EF4-FFF2-40B4-BE49-F238E27FC236}">
                  <a16:creationId xmlns:a16="http://schemas.microsoft.com/office/drawing/2014/main" id="{BC037233-9C9D-3766-ED59-3428C9D44231}"/>
                </a:ext>
              </a:extLst>
            </p:cNvPr>
            <p:cNvPicPr>
              <a:picLocks noChangeAspect="1"/>
            </p:cNvPicPr>
            <p:nvPr/>
          </p:nvPicPr>
          <p:blipFill>
            <a:blip r:embed="rId6">
              <a:alphaModFix amt="21000"/>
              <a:extLst>
                <a:ext uri="{28A0092B-C50C-407E-A947-70E740481C1C}">
                  <a14:useLocalDpi xmlns:a14="http://schemas.microsoft.com/office/drawing/2010/main" val="0"/>
                </a:ext>
              </a:extLst>
            </a:blip>
            <a:stretch>
              <a:fillRect/>
            </a:stretch>
          </p:blipFill>
          <p:spPr>
            <a:xfrm>
              <a:off x="10789616" y="1161864"/>
              <a:ext cx="783542" cy="890583"/>
            </a:xfrm>
            <a:prstGeom prst="rect">
              <a:avLst/>
            </a:prstGeom>
          </p:spPr>
        </p:pic>
        <p:sp>
          <p:nvSpPr>
            <p:cNvPr id="77" name="TextBox 76">
              <a:extLst>
                <a:ext uri="{FF2B5EF4-FFF2-40B4-BE49-F238E27FC236}">
                  <a16:creationId xmlns:a16="http://schemas.microsoft.com/office/drawing/2014/main" id="{3F26A7B9-D2DB-33AA-909D-487433986F96}"/>
                </a:ext>
              </a:extLst>
            </p:cNvPr>
            <p:cNvSpPr txBox="1"/>
            <p:nvPr/>
          </p:nvSpPr>
          <p:spPr>
            <a:xfrm>
              <a:off x="10156988" y="1382232"/>
              <a:ext cx="486030" cy="369332"/>
            </a:xfrm>
            <a:prstGeom prst="rect">
              <a:avLst/>
            </a:prstGeom>
            <a:noFill/>
          </p:spPr>
          <p:txBody>
            <a:bodyPr wrap="none" rtlCol="0">
              <a:spAutoFit/>
            </a:bodyPr>
            <a:lstStyle/>
            <a:p>
              <a:r>
                <a:rPr lang="en-GB" dirty="0">
                  <a:solidFill>
                    <a:schemeClr val="bg1">
                      <a:alpha val="20194"/>
                    </a:schemeClr>
                  </a:solidFill>
                </a:rPr>
                <a:t>2m</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1000"/>
                                        <p:tgtEl>
                                          <p:spTgt spid="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3"/>
                                        </p:tgtEl>
                                        <p:attrNameLst>
                                          <p:attrName>style.visibility</p:attrName>
                                        </p:attrNameLst>
                                      </p:cBhvr>
                                      <p:to>
                                        <p:strVal val="visible"/>
                                      </p:to>
                                    </p:set>
                                    <p:animEffect transition="in" filter="fade">
                                      <p:cBhvr>
                                        <p:cTn id="12" dur="1000"/>
                                        <p:tgtEl>
                                          <p:spTgt spid="7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2"/>
                                        </p:tgtEl>
                                        <p:attrNameLst>
                                          <p:attrName>style.visibility</p:attrName>
                                        </p:attrNameLst>
                                      </p:cBhvr>
                                      <p:to>
                                        <p:strVal val="visible"/>
                                      </p:to>
                                    </p:set>
                                    <p:animEffect transition="in" filter="fade">
                                      <p:cBhvr>
                                        <p:cTn id="17" dur="1000"/>
                                        <p:tgtEl>
                                          <p:spTgt spid="7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1"/>
                                        </p:tgtEl>
                                        <p:attrNameLst>
                                          <p:attrName>style.visibility</p:attrName>
                                        </p:attrNameLst>
                                      </p:cBhvr>
                                      <p:to>
                                        <p:strVal val="visible"/>
                                      </p:to>
                                    </p:set>
                                    <p:animEffect transition="in" filter="fade">
                                      <p:cBhvr>
                                        <p:cTn id="22" dur="10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Prostokąt 40">
            <a:extLst>
              <a:ext uri="{FF2B5EF4-FFF2-40B4-BE49-F238E27FC236}">
                <a16:creationId xmlns:a16="http://schemas.microsoft.com/office/drawing/2014/main" id="{D00CA009-5CC9-5185-A00A-BCA0BB158F47}"/>
              </a:ext>
            </a:extLst>
          </p:cNvPr>
          <p:cNvSpPr/>
          <p:nvPr/>
        </p:nvSpPr>
        <p:spPr>
          <a:xfrm>
            <a:off x="190639" y="191699"/>
            <a:ext cx="11810721" cy="6474602"/>
          </a:xfrm>
          <a:prstGeom prst="rect">
            <a:avLst/>
          </a:prstGeom>
          <a:solidFill>
            <a:srgbClr val="B1D2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61" name="Picture 60">
            <a:extLst>
              <a:ext uri="{FF2B5EF4-FFF2-40B4-BE49-F238E27FC236}">
                <a16:creationId xmlns:a16="http://schemas.microsoft.com/office/drawing/2014/main" id="{7B3E3B5E-24FA-A063-00E5-7E5B195A7F9B}"/>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l="8181" r="8451"/>
          <a:stretch>
            <a:fillRect/>
          </a:stretch>
        </p:blipFill>
        <p:spPr>
          <a:xfrm>
            <a:off x="6736976" y="950296"/>
            <a:ext cx="5029200" cy="4975695"/>
          </a:xfrm>
          <a:prstGeom prst="rect">
            <a:avLst/>
          </a:prstGeom>
        </p:spPr>
      </p:pic>
      <p:sp>
        <p:nvSpPr>
          <p:cNvPr id="3" name="Text 1"/>
          <p:cNvSpPr txBox="1"/>
          <p:nvPr/>
        </p:nvSpPr>
        <p:spPr>
          <a:xfrm>
            <a:off x="731520" y="1158240"/>
            <a:ext cx="5852160" cy="1950720"/>
          </a:xfrm>
          <a:prstGeom prst="rect">
            <a:avLst/>
          </a:prstGeom>
          <a:noFill/>
          <a:ln/>
        </p:spPr>
        <p:txBody>
          <a:bodyPr wrap="square" lIns="0" tIns="0" rIns="0" bIns="0" rtlCol="0" anchor="t"/>
          <a:lstStyle/>
          <a:p>
            <a:r>
              <a:rPr lang="en-US" sz="4800" b="1" dirty="0">
                <a:solidFill>
                  <a:srgbClr val="111111"/>
                </a:solidFill>
                <a:latin typeface="Calibri" pitchFamily="34" charset="0"/>
                <a:ea typeface="Calibri" pitchFamily="34" charset="-122"/>
                <a:cs typeface="Calibri" pitchFamily="34" charset="-120"/>
              </a:rPr>
              <a:t>49 points, each a mile apart &amp; 2 searches.</a:t>
            </a:r>
            <a:endParaRPr lang="en-US" sz="4800" dirty="0"/>
          </a:p>
        </p:txBody>
      </p:sp>
      <p:sp>
        <p:nvSpPr>
          <p:cNvPr id="4" name="Text 2"/>
          <p:cNvSpPr txBox="1"/>
          <p:nvPr/>
        </p:nvSpPr>
        <p:spPr>
          <a:xfrm>
            <a:off x="731520" y="3352800"/>
            <a:ext cx="5608320" cy="792480"/>
          </a:xfrm>
          <a:prstGeom prst="rect">
            <a:avLst/>
          </a:prstGeom>
          <a:noFill/>
          <a:ln/>
        </p:spPr>
        <p:txBody>
          <a:bodyPr wrap="square" lIns="0" tIns="0" rIns="0" bIns="0" rtlCol="0" anchor="t"/>
          <a:lstStyle/>
          <a:p>
            <a:r>
              <a:rPr lang="en-US" sz="2667" b="1" dirty="0">
                <a:solidFill>
                  <a:srgbClr val="111111"/>
                </a:solidFill>
                <a:latin typeface="Calibri" pitchFamily="34" charset="0"/>
                <a:ea typeface="Calibri" pitchFamily="34" charset="-122"/>
                <a:cs typeface="Calibri" pitchFamily="34" charset="-120"/>
              </a:rPr>
              <a:t>Imagine 49 people</a:t>
            </a:r>
            <a:endParaRPr lang="en-US" sz="2667" dirty="0"/>
          </a:p>
          <a:p>
            <a:r>
              <a:rPr lang="en-US" sz="1733" dirty="0">
                <a:solidFill>
                  <a:srgbClr val="111111"/>
                </a:solidFill>
                <a:latin typeface="Calibri" pitchFamily="34" charset="0"/>
                <a:ea typeface="Calibri" pitchFamily="34" charset="-122"/>
                <a:cs typeface="Calibri" pitchFamily="34" charset="-120"/>
              </a:rPr>
              <a:t>points in a grid, each a mile from the next</a:t>
            </a:r>
            <a:endParaRPr lang="en-US" sz="2667" dirty="0"/>
          </a:p>
        </p:txBody>
      </p:sp>
      <p:sp>
        <p:nvSpPr>
          <p:cNvPr id="5" name="Text 3"/>
          <p:cNvSpPr txBox="1"/>
          <p:nvPr/>
        </p:nvSpPr>
        <p:spPr>
          <a:xfrm>
            <a:off x="731520" y="4206240"/>
            <a:ext cx="5608320" cy="792480"/>
          </a:xfrm>
          <a:prstGeom prst="rect">
            <a:avLst/>
          </a:prstGeom>
          <a:noFill/>
          <a:ln/>
        </p:spPr>
        <p:txBody>
          <a:bodyPr wrap="square" lIns="0" tIns="0" rIns="0" bIns="0" rtlCol="0" anchor="t"/>
          <a:lstStyle/>
          <a:p>
            <a:r>
              <a:rPr lang="en-US" sz="2667" b="1" dirty="0">
                <a:solidFill>
                  <a:srgbClr val="111111"/>
                </a:solidFill>
                <a:latin typeface="Calibri" pitchFamily="34" charset="0"/>
                <a:ea typeface="Calibri" pitchFamily="34" charset="-122"/>
                <a:cs typeface="Calibri" pitchFamily="34" charset="-120"/>
              </a:rPr>
              <a:t>6 miles</a:t>
            </a:r>
            <a:endParaRPr lang="en-US" sz="2667" dirty="0"/>
          </a:p>
          <a:p>
            <a:r>
              <a:rPr lang="en-US" sz="1733" dirty="0">
                <a:solidFill>
                  <a:srgbClr val="111111"/>
                </a:solidFill>
                <a:latin typeface="Calibri" pitchFamily="34" charset="0"/>
                <a:ea typeface="Calibri" pitchFamily="34" charset="-122"/>
                <a:cs typeface="Calibri" pitchFamily="34" charset="-120"/>
              </a:rPr>
              <a:t>across Southampton</a:t>
            </a:r>
            <a:endParaRPr lang="en-US" sz="2667" dirty="0"/>
          </a:p>
        </p:txBody>
      </p:sp>
      <p:sp>
        <p:nvSpPr>
          <p:cNvPr id="6" name="Text 4"/>
          <p:cNvSpPr txBox="1"/>
          <p:nvPr/>
        </p:nvSpPr>
        <p:spPr>
          <a:xfrm>
            <a:off x="731520" y="5059680"/>
            <a:ext cx="5608320" cy="792480"/>
          </a:xfrm>
          <a:prstGeom prst="rect">
            <a:avLst/>
          </a:prstGeom>
          <a:noFill/>
          <a:ln/>
        </p:spPr>
        <p:txBody>
          <a:bodyPr wrap="square" lIns="0" tIns="0" rIns="0" bIns="0" rtlCol="0" anchor="t"/>
          <a:lstStyle/>
          <a:p>
            <a:r>
              <a:rPr lang="en-US" sz="2667" b="1" dirty="0">
                <a:solidFill>
                  <a:srgbClr val="111111"/>
                </a:solidFill>
                <a:latin typeface="Calibri" pitchFamily="34" charset="0"/>
                <a:ea typeface="Calibri" pitchFamily="34" charset="-122"/>
                <a:cs typeface="Calibri" pitchFamily="34" charset="-120"/>
              </a:rPr>
              <a:t>2 searches</a:t>
            </a:r>
            <a:endParaRPr lang="en-US" sz="2667" dirty="0"/>
          </a:p>
          <a:p>
            <a:r>
              <a:rPr lang="en-US" sz="1733" dirty="0">
                <a:solidFill>
                  <a:srgbClr val="111111"/>
                </a:solidFill>
                <a:latin typeface="Calibri" pitchFamily="34" charset="0"/>
                <a:ea typeface="Calibri" pitchFamily="34" charset="-122"/>
                <a:cs typeface="Calibri" pitchFamily="34" charset="-120"/>
              </a:rPr>
              <a:t>"mortgage adviser" and a real client question</a:t>
            </a:r>
            <a:endParaRPr lang="en-US" sz="2667" dirty="0"/>
          </a:p>
        </p:txBody>
      </p:sp>
      <p:grpSp>
        <p:nvGrpSpPr>
          <p:cNvPr id="60" name="Group 59">
            <a:extLst>
              <a:ext uri="{FF2B5EF4-FFF2-40B4-BE49-F238E27FC236}">
                <a16:creationId xmlns:a16="http://schemas.microsoft.com/office/drawing/2014/main" id="{11837FE0-7867-D42F-7AA2-63FAE9DF2504}"/>
              </a:ext>
            </a:extLst>
          </p:cNvPr>
          <p:cNvGrpSpPr/>
          <p:nvPr/>
        </p:nvGrpSpPr>
        <p:grpSpPr>
          <a:xfrm>
            <a:off x="7010400" y="1158240"/>
            <a:ext cx="4559808" cy="4559808"/>
            <a:chOff x="7010400" y="1158240"/>
            <a:chExt cx="4559808" cy="4559808"/>
          </a:xfrm>
          <a:solidFill>
            <a:schemeClr val="bg1"/>
          </a:solidFill>
        </p:grpSpPr>
        <p:sp>
          <p:nvSpPr>
            <p:cNvPr id="7" name="Shape 5"/>
            <p:cNvSpPr/>
            <p:nvPr/>
          </p:nvSpPr>
          <p:spPr>
            <a:xfrm>
              <a:off x="7010400" y="1158240"/>
              <a:ext cx="316992" cy="316992"/>
            </a:xfrm>
            <a:prstGeom prst="ellipse">
              <a:avLst/>
            </a:prstGeom>
            <a:grpFill/>
            <a:ln w="12700">
              <a:solidFill>
                <a:srgbClr val="FF0000"/>
              </a:solidFill>
              <a:prstDash val="solid"/>
            </a:ln>
          </p:spPr>
          <p:txBody>
            <a:bodyPr/>
            <a:lstStyle/>
            <a:p>
              <a:endParaRPr lang="en-GB" sz="2400"/>
            </a:p>
          </p:txBody>
        </p:sp>
        <p:sp>
          <p:nvSpPr>
            <p:cNvPr id="8" name="Shape 6"/>
            <p:cNvSpPr/>
            <p:nvPr/>
          </p:nvSpPr>
          <p:spPr>
            <a:xfrm>
              <a:off x="7717536" y="1158240"/>
              <a:ext cx="316992" cy="316992"/>
            </a:xfrm>
            <a:prstGeom prst="ellipse">
              <a:avLst/>
            </a:prstGeom>
            <a:grpFill/>
            <a:ln w="12700">
              <a:solidFill>
                <a:srgbClr val="FF0000"/>
              </a:solidFill>
              <a:prstDash val="solid"/>
            </a:ln>
          </p:spPr>
          <p:txBody>
            <a:bodyPr/>
            <a:lstStyle/>
            <a:p>
              <a:endParaRPr lang="en-GB" sz="2400"/>
            </a:p>
          </p:txBody>
        </p:sp>
        <p:sp>
          <p:nvSpPr>
            <p:cNvPr id="9" name="Shape 7"/>
            <p:cNvSpPr/>
            <p:nvPr/>
          </p:nvSpPr>
          <p:spPr>
            <a:xfrm>
              <a:off x="8424672" y="1158240"/>
              <a:ext cx="316992" cy="316992"/>
            </a:xfrm>
            <a:prstGeom prst="ellipse">
              <a:avLst/>
            </a:prstGeom>
            <a:grpFill/>
            <a:ln w="12700">
              <a:solidFill>
                <a:srgbClr val="FF0000"/>
              </a:solidFill>
              <a:prstDash val="solid"/>
            </a:ln>
          </p:spPr>
          <p:txBody>
            <a:bodyPr/>
            <a:lstStyle/>
            <a:p>
              <a:endParaRPr lang="en-GB" sz="2400"/>
            </a:p>
          </p:txBody>
        </p:sp>
        <p:sp>
          <p:nvSpPr>
            <p:cNvPr id="10" name="Shape 8"/>
            <p:cNvSpPr/>
            <p:nvPr/>
          </p:nvSpPr>
          <p:spPr>
            <a:xfrm>
              <a:off x="9131808" y="1158240"/>
              <a:ext cx="316992" cy="316992"/>
            </a:xfrm>
            <a:prstGeom prst="ellipse">
              <a:avLst/>
            </a:prstGeom>
            <a:grpFill/>
            <a:ln w="12700">
              <a:solidFill>
                <a:srgbClr val="FF0000"/>
              </a:solidFill>
              <a:prstDash val="solid"/>
            </a:ln>
          </p:spPr>
          <p:txBody>
            <a:bodyPr/>
            <a:lstStyle/>
            <a:p>
              <a:endParaRPr lang="en-GB" sz="2400"/>
            </a:p>
          </p:txBody>
        </p:sp>
        <p:sp>
          <p:nvSpPr>
            <p:cNvPr id="11" name="Shape 9"/>
            <p:cNvSpPr/>
            <p:nvPr/>
          </p:nvSpPr>
          <p:spPr>
            <a:xfrm>
              <a:off x="9838944" y="1158240"/>
              <a:ext cx="316992" cy="316992"/>
            </a:xfrm>
            <a:prstGeom prst="ellipse">
              <a:avLst/>
            </a:prstGeom>
            <a:grpFill/>
            <a:ln w="12700">
              <a:solidFill>
                <a:srgbClr val="FF0000"/>
              </a:solidFill>
              <a:prstDash val="solid"/>
            </a:ln>
          </p:spPr>
          <p:txBody>
            <a:bodyPr/>
            <a:lstStyle/>
            <a:p>
              <a:endParaRPr lang="en-GB" sz="2400"/>
            </a:p>
          </p:txBody>
        </p:sp>
        <p:sp>
          <p:nvSpPr>
            <p:cNvPr id="12" name="Shape 10"/>
            <p:cNvSpPr/>
            <p:nvPr/>
          </p:nvSpPr>
          <p:spPr>
            <a:xfrm>
              <a:off x="10546080" y="1158240"/>
              <a:ext cx="316992" cy="316992"/>
            </a:xfrm>
            <a:prstGeom prst="ellipse">
              <a:avLst/>
            </a:prstGeom>
            <a:grpFill/>
            <a:ln w="12700">
              <a:solidFill>
                <a:srgbClr val="FF0000"/>
              </a:solidFill>
              <a:prstDash val="solid"/>
            </a:ln>
          </p:spPr>
          <p:txBody>
            <a:bodyPr/>
            <a:lstStyle/>
            <a:p>
              <a:endParaRPr lang="en-GB" sz="2400"/>
            </a:p>
          </p:txBody>
        </p:sp>
        <p:sp>
          <p:nvSpPr>
            <p:cNvPr id="13" name="Shape 11"/>
            <p:cNvSpPr/>
            <p:nvPr/>
          </p:nvSpPr>
          <p:spPr>
            <a:xfrm>
              <a:off x="11253216" y="1158240"/>
              <a:ext cx="316992" cy="316992"/>
            </a:xfrm>
            <a:prstGeom prst="ellipse">
              <a:avLst/>
            </a:prstGeom>
            <a:grpFill/>
            <a:ln w="12700">
              <a:solidFill>
                <a:srgbClr val="FF0000"/>
              </a:solidFill>
              <a:prstDash val="solid"/>
            </a:ln>
          </p:spPr>
          <p:txBody>
            <a:bodyPr/>
            <a:lstStyle/>
            <a:p>
              <a:endParaRPr lang="en-GB" sz="2400"/>
            </a:p>
          </p:txBody>
        </p:sp>
        <p:sp>
          <p:nvSpPr>
            <p:cNvPr id="14" name="Shape 12"/>
            <p:cNvSpPr/>
            <p:nvPr/>
          </p:nvSpPr>
          <p:spPr>
            <a:xfrm>
              <a:off x="7010400" y="1865376"/>
              <a:ext cx="316992" cy="316992"/>
            </a:xfrm>
            <a:prstGeom prst="ellipse">
              <a:avLst/>
            </a:prstGeom>
            <a:grpFill/>
            <a:ln w="12700">
              <a:solidFill>
                <a:srgbClr val="FF0000"/>
              </a:solidFill>
              <a:prstDash val="solid"/>
            </a:ln>
          </p:spPr>
          <p:txBody>
            <a:bodyPr/>
            <a:lstStyle/>
            <a:p>
              <a:endParaRPr lang="en-GB" sz="2400"/>
            </a:p>
          </p:txBody>
        </p:sp>
        <p:sp>
          <p:nvSpPr>
            <p:cNvPr id="15" name="Shape 13"/>
            <p:cNvSpPr/>
            <p:nvPr/>
          </p:nvSpPr>
          <p:spPr>
            <a:xfrm>
              <a:off x="7717536" y="1865376"/>
              <a:ext cx="316992" cy="316992"/>
            </a:xfrm>
            <a:prstGeom prst="ellipse">
              <a:avLst/>
            </a:prstGeom>
            <a:grpFill/>
            <a:ln w="12700">
              <a:solidFill>
                <a:srgbClr val="FF0000"/>
              </a:solidFill>
              <a:prstDash val="solid"/>
            </a:ln>
          </p:spPr>
          <p:txBody>
            <a:bodyPr/>
            <a:lstStyle/>
            <a:p>
              <a:endParaRPr lang="en-GB" sz="2400"/>
            </a:p>
          </p:txBody>
        </p:sp>
        <p:sp>
          <p:nvSpPr>
            <p:cNvPr id="16" name="Shape 14"/>
            <p:cNvSpPr/>
            <p:nvPr/>
          </p:nvSpPr>
          <p:spPr>
            <a:xfrm>
              <a:off x="8424672" y="1865376"/>
              <a:ext cx="316992" cy="316992"/>
            </a:xfrm>
            <a:prstGeom prst="ellipse">
              <a:avLst/>
            </a:prstGeom>
            <a:grpFill/>
            <a:ln w="12700">
              <a:solidFill>
                <a:srgbClr val="FF0000"/>
              </a:solidFill>
              <a:prstDash val="solid"/>
            </a:ln>
          </p:spPr>
          <p:txBody>
            <a:bodyPr/>
            <a:lstStyle/>
            <a:p>
              <a:endParaRPr lang="en-GB" sz="2400"/>
            </a:p>
          </p:txBody>
        </p:sp>
        <p:sp>
          <p:nvSpPr>
            <p:cNvPr id="17" name="Shape 15"/>
            <p:cNvSpPr/>
            <p:nvPr/>
          </p:nvSpPr>
          <p:spPr>
            <a:xfrm>
              <a:off x="9131808" y="1865376"/>
              <a:ext cx="316992" cy="316992"/>
            </a:xfrm>
            <a:prstGeom prst="ellipse">
              <a:avLst/>
            </a:prstGeom>
            <a:grpFill/>
            <a:ln w="12700">
              <a:solidFill>
                <a:srgbClr val="FF0000"/>
              </a:solidFill>
              <a:prstDash val="solid"/>
            </a:ln>
          </p:spPr>
          <p:txBody>
            <a:bodyPr/>
            <a:lstStyle/>
            <a:p>
              <a:endParaRPr lang="en-GB" sz="2400"/>
            </a:p>
          </p:txBody>
        </p:sp>
        <p:sp>
          <p:nvSpPr>
            <p:cNvPr id="18" name="Shape 16"/>
            <p:cNvSpPr/>
            <p:nvPr/>
          </p:nvSpPr>
          <p:spPr>
            <a:xfrm>
              <a:off x="9838944" y="1865376"/>
              <a:ext cx="316992" cy="316992"/>
            </a:xfrm>
            <a:prstGeom prst="ellipse">
              <a:avLst/>
            </a:prstGeom>
            <a:grpFill/>
            <a:ln w="12700">
              <a:solidFill>
                <a:srgbClr val="FF0000"/>
              </a:solidFill>
              <a:prstDash val="solid"/>
            </a:ln>
          </p:spPr>
          <p:txBody>
            <a:bodyPr/>
            <a:lstStyle/>
            <a:p>
              <a:endParaRPr lang="en-GB" sz="2400"/>
            </a:p>
          </p:txBody>
        </p:sp>
        <p:sp>
          <p:nvSpPr>
            <p:cNvPr id="19" name="Shape 17"/>
            <p:cNvSpPr/>
            <p:nvPr/>
          </p:nvSpPr>
          <p:spPr>
            <a:xfrm>
              <a:off x="10546080" y="1865376"/>
              <a:ext cx="316992" cy="316992"/>
            </a:xfrm>
            <a:prstGeom prst="ellipse">
              <a:avLst/>
            </a:prstGeom>
            <a:grpFill/>
            <a:ln w="12700">
              <a:solidFill>
                <a:srgbClr val="FF0000"/>
              </a:solidFill>
              <a:prstDash val="solid"/>
            </a:ln>
          </p:spPr>
          <p:txBody>
            <a:bodyPr/>
            <a:lstStyle/>
            <a:p>
              <a:endParaRPr lang="en-GB" sz="2400"/>
            </a:p>
          </p:txBody>
        </p:sp>
        <p:sp>
          <p:nvSpPr>
            <p:cNvPr id="20" name="Shape 18"/>
            <p:cNvSpPr/>
            <p:nvPr/>
          </p:nvSpPr>
          <p:spPr>
            <a:xfrm>
              <a:off x="11253216" y="1865376"/>
              <a:ext cx="316992" cy="316992"/>
            </a:xfrm>
            <a:prstGeom prst="ellipse">
              <a:avLst/>
            </a:prstGeom>
            <a:grpFill/>
            <a:ln w="12700">
              <a:solidFill>
                <a:srgbClr val="FF0000"/>
              </a:solidFill>
              <a:prstDash val="solid"/>
            </a:ln>
          </p:spPr>
          <p:txBody>
            <a:bodyPr/>
            <a:lstStyle/>
            <a:p>
              <a:endParaRPr lang="en-GB" sz="2400"/>
            </a:p>
          </p:txBody>
        </p:sp>
        <p:sp>
          <p:nvSpPr>
            <p:cNvPr id="21" name="Shape 19"/>
            <p:cNvSpPr/>
            <p:nvPr/>
          </p:nvSpPr>
          <p:spPr>
            <a:xfrm>
              <a:off x="7010400" y="2572512"/>
              <a:ext cx="316992" cy="316992"/>
            </a:xfrm>
            <a:prstGeom prst="ellipse">
              <a:avLst/>
            </a:prstGeom>
            <a:grpFill/>
            <a:ln w="12700">
              <a:solidFill>
                <a:srgbClr val="FF0000"/>
              </a:solidFill>
              <a:prstDash val="solid"/>
            </a:ln>
          </p:spPr>
          <p:txBody>
            <a:bodyPr/>
            <a:lstStyle/>
            <a:p>
              <a:endParaRPr lang="en-GB" sz="2400"/>
            </a:p>
          </p:txBody>
        </p:sp>
        <p:sp>
          <p:nvSpPr>
            <p:cNvPr id="22" name="Shape 20"/>
            <p:cNvSpPr/>
            <p:nvPr/>
          </p:nvSpPr>
          <p:spPr>
            <a:xfrm>
              <a:off x="7717536" y="2572512"/>
              <a:ext cx="316992" cy="316992"/>
            </a:xfrm>
            <a:prstGeom prst="ellipse">
              <a:avLst/>
            </a:prstGeom>
            <a:grpFill/>
            <a:ln w="12700">
              <a:solidFill>
                <a:srgbClr val="FF0000"/>
              </a:solidFill>
              <a:prstDash val="solid"/>
            </a:ln>
          </p:spPr>
          <p:txBody>
            <a:bodyPr/>
            <a:lstStyle/>
            <a:p>
              <a:endParaRPr lang="en-GB" sz="2400"/>
            </a:p>
          </p:txBody>
        </p:sp>
        <p:sp>
          <p:nvSpPr>
            <p:cNvPr id="23" name="Shape 21"/>
            <p:cNvSpPr/>
            <p:nvPr/>
          </p:nvSpPr>
          <p:spPr>
            <a:xfrm>
              <a:off x="8424672" y="2572512"/>
              <a:ext cx="316992" cy="316992"/>
            </a:xfrm>
            <a:prstGeom prst="ellipse">
              <a:avLst/>
            </a:prstGeom>
            <a:grpFill/>
            <a:ln w="12700">
              <a:solidFill>
                <a:srgbClr val="FF0000"/>
              </a:solidFill>
              <a:prstDash val="solid"/>
            </a:ln>
          </p:spPr>
          <p:txBody>
            <a:bodyPr/>
            <a:lstStyle/>
            <a:p>
              <a:endParaRPr lang="en-GB" sz="2400"/>
            </a:p>
          </p:txBody>
        </p:sp>
        <p:sp>
          <p:nvSpPr>
            <p:cNvPr id="24" name="Shape 22"/>
            <p:cNvSpPr/>
            <p:nvPr/>
          </p:nvSpPr>
          <p:spPr>
            <a:xfrm>
              <a:off x="9131808" y="2572512"/>
              <a:ext cx="316992" cy="316992"/>
            </a:xfrm>
            <a:prstGeom prst="ellipse">
              <a:avLst/>
            </a:prstGeom>
            <a:grpFill/>
            <a:ln w="12700">
              <a:solidFill>
                <a:srgbClr val="FF0000"/>
              </a:solidFill>
              <a:prstDash val="solid"/>
            </a:ln>
          </p:spPr>
          <p:txBody>
            <a:bodyPr/>
            <a:lstStyle/>
            <a:p>
              <a:endParaRPr lang="en-GB" sz="2400"/>
            </a:p>
          </p:txBody>
        </p:sp>
        <p:sp>
          <p:nvSpPr>
            <p:cNvPr id="25" name="Shape 23"/>
            <p:cNvSpPr/>
            <p:nvPr/>
          </p:nvSpPr>
          <p:spPr>
            <a:xfrm>
              <a:off x="9838944" y="2572512"/>
              <a:ext cx="316992" cy="316992"/>
            </a:xfrm>
            <a:prstGeom prst="ellipse">
              <a:avLst/>
            </a:prstGeom>
            <a:grpFill/>
            <a:ln w="12700">
              <a:solidFill>
                <a:srgbClr val="FF0000"/>
              </a:solidFill>
              <a:prstDash val="solid"/>
            </a:ln>
          </p:spPr>
          <p:txBody>
            <a:bodyPr/>
            <a:lstStyle/>
            <a:p>
              <a:endParaRPr lang="en-GB" sz="2400"/>
            </a:p>
          </p:txBody>
        </p:sp>
        <p:sp>
          <p:nvSpPr>
            <p:cNvPr id="26" name="Shape 24"/>
            <p:cNvSpPr/>
            <p:nvPr/>
          </p:nvSpPr>
          <p:spPr>
            <a:xfrm>
              <a:off x="10546080" y="2572512"/>
              <a:ext cx="316992" cy="316992"/>
            </a:xfrm>
            <a:prstGeom prst="ellipse">
              <a:avLst/>
            </a:prstGeom>
            <a:grpFill/>
            <a:ln w="12700">
              <a:solidFill>
                <a:srgbClr val="FF0000"/>
              </a:solidFill>
              <a:prstDash val="solid"/>
            </a:ln>
          </p:spPr>
          <p:txBody>
            <a:bodyPr/>
            <a:lstStyle/>
            <a:p>
              <a:endParaRPr lang="en-GB" sz="2400"/>
            </a:p>
          </p:txBody>
        </p:sp>
        <p:sp>
          <p:nvSpPr>
            <p:cNvPr id="27" name="Shape 25"/>
            <p:cNvSpPr/>
            <p:nvPr/>
          </p:nvSpPr>
          <p:spPr>
            <a:xfrm>
              <a:off x="11253216" y="2572512"/>
              <a:ext cx="316992" cy="316992"/>
            </a:xfrm>
            <a:prstGeom prst="ellipse">
              <a:avLst/>
            </a:prstGeom>
            <a:grpFill/>
            <a:ln w="12700">
              <a:solidFill>
                <a:srgbClr val="FF0000"/>
              </a:solidFill>
              <a:prstDash val="solid"/>
            </a:ln>
          </p:spPr>
          <p:txBody>
            <a:bodyPr/>
            <a:lstStyle/>
            <a:p>
              <a:endParaRPr lang="en-GB" sz="2400"/>
            </a:p>
          </p:txBody>
        </p:sp>
        <p:sp>
          <p:nvSpPr>
            <p:cNvPr id="28" name="Shape 26"/>
            <p:cNvSpPr/>
            <p:nvPr/>
          </p:nvSpPr>
          <p:spPr>
            <a:xfrm>
              <a:off x="7010400" y="3279648"/>
              <a:ext cx="316992" cy="316992"/>
            </a:xfrm>
            <a:prstGeom prst="ellipse">
              <a:avLst/>
            </a:prstGeom>
            <a:grpFill/>
            <a:ln w="12700">
              <a:solidFill>
                <a:srgbClr val="FF0000"/>
              </a:solidFill>
              <a:prstDash val="solid"/>
            </a:ln>
          </p:spPr>
          <p:txBody>
            <a:bodyPr/>
            <a:lstStyle/>
            <a:p>
              <a:endParaRPr lang="en-GB" sz="2400"/>
            </a:p>
          </p:txBody>
        </p:sp>
        <p:sp>
          <p:nvSpPr>
            <p:cNvPr id="29" name="Shape 27"/>
            <p:cNvSpPr/>
            <p:nvPr/>
          </p:nvSpPr>
          <p:spPr>
            <a:xfrm>
              <a:off x="7717536" y="3279648"/>
              <a:ext cx="316992" cy="316992"/>
            </a:xfrm>
            <a:prstGeom prst="ellipse">
              <a:avLst/>
            </a:prstGeom>
            <a:grpFill/>
            <a:ln w="12700">
              <a:solidFill>
                <a:srgbClr val="FF0000"/>
              </a:solidFill>
              <a:prstDash val="solid"/>
            </a:ln>
          </p:spPr>
          <p:txBody>
            <a:bodyPr/>
            <a:lstStyle/>
            <a:p>
              <a:endParaRPr lang="en-GB" sz="2400"/>
            </a:p>
          </p:txBody>
        </p:sp>
        <p:sp>
          <p:nvSpPr>
            <p:cNvPr id="30" name="Shape 28"/>
            <p:cNvSpPr/>
            <p:nvPr/>
          </p:nvSpPr>
          <p:spPr>
            <a:xfrm>
              <a:off x="8424672" y="3279648"/>
              <a:ext cx="316992" cy="316992"/>
            </a:xfrm>
            <a:prstGeom prst="ellipse">
              <a:avLst/>
            </a:prstGeom>
            <a:grpFill/>
            <a:ln w="12700">
              <a:solidFill>
                <a:srgbClr val="FF0000"/>
              </a:solidFill>
              <a:prstDash val="solid"/>
            </a:ln>
          </p:spPr>
          <p:txBody>
            <a:bodyPr/>
            <a:lstStyle/>
            <a:p>
              <a:endParaRPr lang="en-GB" sz="2400"/>
            </a:p>
          </p:txBody>
        </p:sp>
        <p:sp>
          <p:nvSpPr>
            <p:cNvPr id="31" name="Shape 29"/>
            <p:cNvSpPr/>
            <p:nvPr/>
          </p:nvSpPr>
          <p:spPr>
            <a:xfrm>
              <a:off x="9131808" y="3279648"/>
              <a:ext cx="316992" cy="316992"/>
            </a:xfrm>
            <a:prstGeom prst="ellipse">
              <a:avLst/>
            </a:prstGeom>
            <a:grpFill/>
            <a:ln w="12700">
              <a:solidFill>
                <a:srgbClr val="FF0000"/>
              </a:solidFill>
              <a:prstDash val="solid"/>
            </a:ln>
          </p:spPr>
          <p:txBody>
            <a:bodyPr/>
            <a:lstStyle/>
            <a:p>
              <a:endParaRPr lang="en-GB" sz="2400"/>
            </a:p>
          </p:txBody>
        </p:sp>
        <p:sp>
          <p:nvSpPr>
            <p:cNvPr id="32" name="Shape 30"/>
            <p:cNvSpPr/>
            <p:nvPr/>
          </p:nvSpPr>
          <p:spPr>
            <a:xfrm>
              <a:off x="9838944" y="3279648"/>
              <a:ext cx="316992" cy="316992"/>
            </a:xfrm>
            <a:prstGeom prst="ellipse">
              <a:avLst/>
            </a:prstGeom>
            <a:grpFill/>
            <a:ln w="12700">
              <a:solidFill>
                <a:srgbClr val="FF0000"/>
              </a:solidFill>
              <a:prstDash val="solid"/>
            </a:ln>
          </p:spPr>
          <p:txBody>
            <a:bodyPr/>
            <a:lstStyle/>
            <a:p>
              <a:endParaRPr lang="en-GB" sz="2400"/>
            </a:p>
          </p:txBody>
        </p:sp>
        <p:sp>
          <p:nvSpPr>
            <p:cNvPr id="33" name="Shape 31"/>
            <p:cNvSpPr/>
            <p:nvPr/>
          </p:nvSpPr>
          <p:spPr>
            <a:xfrm>
              <a:off x="10546080" y="3279648"/>
              <a:ext cx="316992" cy="316992"/>
            </a:xfrm>
            <a:prstGeom prst="ellipse">
              <a:avLst/>
            </a:prstGeom>
            <a:grpFill/>
            <a:ln w="12700">
              <a:solidFill>
                <a:srgbClr val="FF0000"/>
              </a:solidFill>
              <a:prstDash val="solid"/>
            </a:ln>
          </p:spPr>
          <p:txBody>
            <a:bodyPr/>
            <a:lstStyle/>
            <a:p>
              <a:endParaRPr lang="en-GB" sz="2400"/>
            </a:p>
          </p:txBody>
        </p:sp>
        <p:sp>
          <p:nvSpPr>
            <p:cNvPr id="34" name="Shape 32"/>
            <p:cNvSpPr/>
            <p:nvPr/>
          </p:nvSpPr>
          <p:spPr>
            <a:xfrm>
              <a:off x="11253216" y="3279648"/>
              <a:ext cx="316992" cy="316992"/>
            </a:xfrm>
            <a:prstGeom prst="ellipse">
              <a:avLst/>
            </a:prstGeom>
            <a:grpFill/>
            <a:ln w="12700">
              <a:solidFill>
                <a:srgbClr val="FF0000"/>
              </a:solidFill>
              <a:prstDash val="solid"/>
            </a:ln>
          </p:spPr>
          <p:txBody>
            <a:bodyPr/>
            <a:lstStyle/>
            <a:p>
              <a:endParaRPr lang="en-GB" sz="2400"/>
            </a:p>
          </p:txBody>
        </p:sp>
        <p:sp>
          <p:nvSpPr>
            <p:cNvPr id="35" name="Shape 33"/>
            <p:cNvSpPr/>
            <p:nvPr/>
          </p:nvSpPr>
          <p:spPr>
            <a:xfrm>
              <a:off x="7010400" y="3986784"/>
              <a:ext cx="316992" cy="316992"/>
            </a:xfrm>
            <a:prstGeom prst="ellipse">
              <a:avLst/>
            </a:prstGeom>
            <a:grpFill/>
            <a:ln w="12700">
              <a:solidFill>
                <a:srgbClr val="FF0000"/>
              </a:solidFill>
              <a:prstDash val="solid"/>
            </a:ln>
          </p:spPr>
          <p:txBody>
            <a:bodyPr/>
            <a:lstStyle/>
            <a:p>
              <a:endParaRPr lang="en-GB" sz="2400"/>
            </a:p>
          </p:txBody>
        </p:sp>
        <p:sp>
          <p:nvSpPr>
            <p:cNvPr id="36" name="Shape 34"/>
            <p:cNvSpPr/>
            <p:nvPr/>
          </p:nvSpPr>
          <p:spPr>
            <a:xfrm>
              <a:off x="7717536" y="3986784"/>
              <a:ext cx="316992" cy="316992"/>
            </a:xfrm>
            <a:prstGeom prst="ellipse">
              <a:avLst/>
            </a:prstGeom>
            <a:grpFill/>
            <a:ln w="12700">
              <a:solidFill>
                <a:srgbClr val="FF0000"/>
              </a:solidFill>
              <a:prstDash val="solid"/>
            </a:ln>
          </p:spPr>
          <p:txBody>
            <a:bodyPr/>
            <a:lstStyle/>
            <a:p>
              <a:endParaRPr lang="en-GB" sz="2400"/>
            </a:p>
          </p:txBody>
        </p:sp>
        <p:sp>
          <p:nvSpPr>
            <p:cNvPr id="37" name="Shape 35"/>
            <p:cNvSpPr/>
            <p:nvPr/>
          </p:nvSpPr>
          <p:spPr>
            <a:xfrm>
              <a:off x="8424672" y="3986784"/>
              <a:ext cx="316992" cy="316992"/>
            </a:xfrm>
            <a:prstGeom prst="ellipse">
              <a:avLst/>
            </a:prstGeom>
            <a:grpFill/>
            <a:ln w="12700">
              <a:solidFill>
                <a:srgbClr val="FF0000"/>
              </a:solidFill>
              <a:prstDash val="solid"/>
            </a:ln>
          </p:spPr>
          <p:txBody>
            <a:bodyPr/>
            <a:lstStyle/>
            <a:p>
              <a:endParaRPr lang="en-GB" sz="2400"/>
            </a:p>
          </p:txBody>
        </p:sp>
        <p:sp>
          <p:nvSpPr>
            <p:cNvPr id="38" name="Shape 36"/>
            <p:cNvSpPr/>
            <p:nvPr/>
          </p:nvSpPr>
          <p:spPr>
            <a:xfrm>
              <a:off x="9131808" y="3986784"/>
              <a:ext cx="316992" cy="316992"/>
            </a:xfrm>
            <a:prstGeom prst="ellipse">
              <a:avLst/>
            </a:prstGeom>
            <a:grpFill/>
            <a:ln w="12700">
              <a:solidFill>
                <a:srgbClr val="FF0000"/>
              </a:solidFill>
              <a:prstDash val="solid"/>
            </a:ln>
          </p:spPr>
          <p:txBody>
            <a:bodyPr/>
            <a:lstStyle/>
            <a:p>
              <a:endParaRPr lang="en-GB" sz="2400"/>
            </a:p>
          </p:txBody>
        </p:sp>
        <p:sp>
          <p:nvSpPr>
            <p:cNvPr id="39" name="Shape 37"/>
            <p:cNvSpPr/>
            <p:nvPr/>
          </p:nvSpPr>
          <p:spPr>
            <a:xfrm>
              <a:off x="9838944" y="3986784"/>
              <a:ext cx="316992" cy="316992"/>
            </a:xfrm>
            <a:prstGeom prst="ellipse">
              <a:avLst/>
            </a:prstGeom>
            <a:grpFill/>
            <a:ln w="12700">
              <a:solidFill>
                <a:srgbClr val="FF0000"/>
              </a:solidFill>
              <a:prstDash val="solid"/>
            </a:ln>
          </p:spPr>
          <p:txBody>
            <a:bodyPr/>
            <a:lstStyle/>
            <a:p>
              <a:endParaRPr lang="en-GB" sz="2400"/>
            </a:p>
          </p:txBody>
        </p:sp>
        <p:sp>
          <p:nvSpPr>
            <p:cNvPr id="40" name="Shape 38"/>
            <p:cNvSpPr/>
            <p:nvPr/>
          </p:nvSpPr>
          <p:spPr>
            <a:xfrm>
              <a:off x="10546080" y="3986784"/>
              <a:ext cx="316992" cy="316992"/>
            </a:xfrm>
            <a:prstGeom prst="ellipse">
              <a:avLst/>
            </a:prstGeom>
            <a:grpFill/>
            <a:ln w="12700">
              <a:solidFill>
                <a:srgbClr val="FF0000"/>
              </a:solidFill>
              <a:prstDash val="solid"/>
            </a:ln>
          </p:spPr>
          <p:txBody>
            <a:bodyPr/>
            <a:lstStyle/>
            <a:p>
              <a:endParaRPr lang="en-GB" sz="2400"/>
            </a:p>
          </p:txBody>
        </p:sp>
        <p:sp>
          <p:nvSpPr>
            <p:cNvPr id="41" name="Shape 39"/>
            <p:cNvSpPr/>
            <p:nvPr/>
          </p:nvSpPr>
          <p:spPr>
            <a:xfrm>
              <a:off x="11253216" y="3986784"/>
              <a:ext cx="316992" cy="316992"/>
            </a:xfrm>
            <a:prstGeom prst="ellipse">
              <a:avLst/>
            </a:prstGeom>
            <a:grpFill/>
            <a:ln w="12700">
              <a:solidFill>
                <a:srgbClr val="FF0000"/>
              </a:solidFill>
              <a:prstDash val="solid"/>
            </a:ln>
          </p:spPr>
          <p:txBody>
            <a:bodyPr/>
            <a:lstStyle/>
            <a:p>
              <a:endParaRPr lang="en-GB" sz="2400"/>
            </a:p>
          </p:txBody>
        </p:sp>
        <p:sp>
          <p:nvSpPr>
            <p:cNvPr id="42" name="Shape 40"/>
            <p:cNvSpPr/>
            <p:nvPr/>
          </p:nvSpPr>
          <p:spPr>
            <a:xfrm>
              <a:off x="7010400" y="4693920"/>
              <a:ext cx="316992" cy="316992"/>
            </a:xfrm>
            <a:prstGeom prst="ellipse">
              <a:avLst/>
            </a:prstGeom>
            <a:grpFill/>
            <a:ln w="12700">
              <a:solidFill>
                <a:srgbClr val="FF0000"/>
              </a:solidFill>
              <a:prstDash val="solid"/>
            </a:ln>
          </p:spPr>
          <p:txBody>
            <a:bodyPr/>
            <a:lstStyle/>
            <a:p>
              <a:endParaRPr lang="en-GB" sz="2400"/>
            </a:p>
          </p:txBody>
        </p:sp>
        <p:sp>
          <p:nvSpPr>
            <p:cNvPr id="43" name="Shape 41"/>
            <p:cNvSpPr/>
            <p:nvPr/>
          </p:nvSpPr>
          <p:spPr>
            <a:xfrm>
              <a:off x="7717536" y="4693920"/>
              <a:ext cx="316992" cy="316992"/>
            </a:xfrm>
            <a:prstGeom prst="ellipse">
              <a:avLst/>
            </a:prstGeom>
            <a:grpFill/>
            <a:ln w="12700">
              <a:solidFill>
                <a:srgbClr val="FF0000"/>
              </a:solidFill>
              <a:prstDash val="solid"/>
            </a:ln>
          </p:spPr>
          <p:txBody>
            <a:bodyPr/>
            <a:lstStyle/>
            <a:p>
              <a:endParaRPr lang="en-GB" sz="2400"/>
            </a:p>
          </p:txBody>
        </p:sp>
        <p:sp>
          <p:nvSpPr>
            <p:cNvPr id="44" name="Shape 42"/>
            <p:cNvSpPr/>
            <p:nvPr/>
          </p:nvSpPr>
          <p:spPr>
            <a:xfrm>
              <a:off x="8424672" y="4693920"/>
              <a:ext cx="316992" cy="316992"/>
            </a:xfrm>
            <a:prstGeom prst="ellipse">
              <a:avLst/>
            </a:prstGeom>
            <a:grpFill/>
            <a:ln w="12700">
              <a:solidFill>
                <a:srgbClr val="FF0000"/>
              </a:solidFill>
              <a:prstDash val="solid"/>
            </a:ln>
          </p:spPr>
          <p:txBody>
            <a:bodyPr/>
            <a:lstStyle/>
            <a:p>
              <a:endParaRPr lang="en-GB" sz="2400"/>
            </a:p>
          </p:txBody>
        </p:sp>
        <p:sp>
          <p:nvSpPr>
            <p:cNvPr id="45" name="Shape 43"/>
            <p:cNvSpPr/>
            <p:nvPr/>
          </p:nvSpPr>
          <p:spPr>
            <a:xfrm>
              <a:off x="9131808" y="4693920"/>
              <a:ext cx="316992" cy="316992"/>
            </a:xfrm>
            <a:prstGeom prst="ellipse">
              <a:avLst/>
            </a:prstGeom>
            <a:grpFill/>
            <a:ln w="12700">
              <a:solidFill>
                <a:srgbClr val="FF0000"/>
              </a:solidFill>
              <a:prstDash val="solid"/>
            </a:ln>
          </p:spPr>
          <p:txBody>
            <a:bodyPr/>
            <a:lstStyle/>
            <a:p>
              <a:endParaRPr lang="en-GB" sz="2400"/>
            </a:p>
          </p:txBody>
        </p:sp>
        <p:sp>
          <p:nvSpPr>
            <p:cNvPr id="46" name="Shape 44"/>
            <p:cNvSpPr/>
            <p:nvPr/>
          </p:nvSpPr>
          <p:spPr>
            <a:xfrm>
              <a:off x="9838944" y="4693920"/>
              <a:ext cx="316992" cy="316992"/>
            </a:xfrm>
            <a:prstGeom prst="ellipse">
              <a:avLst/>
            </a:prstGeom>
            <a:grpFill/>
            <a:ln w="12700">
              <a:solidFill>
                <a:srgbClr val="FF0000"/>
              </a:solidFill>
              <a:prstDash val="solid"/>
            </a:ln>
          </p:spPr>
          <p:txBody>
            <a:bodyPr/>
            <a:lstStyle/>
            <a:p>
              <a:endParaRPr lang="en-GB" sz="2400"/>
            </a:p>
          </p:txBody>
        </p:sp>
        <p:sp>
          <p:nvSpPr>
            <p:cNvPr id="47" name="Shape 45"/>
            <p:cNvSpPr/>
            <p:nvPr/>
          </p:nvSpPr>
          <p:spPr>
            <a:xfrm>
              <a:off x="10546080" y="4693920"/>
              <a:ext cx="316992" cy="316992"/>
            </a:xfrm>
            <a:prstGeom prst="ellipse">
              <a:avLst/>
            </a:prstGeom>
            <a:grpFill/>
            <a:ln w="12700">
              <a:solidFill>
                <a:srgbClr val="FF0000"/>
              </a:solidFill>
              <a:prstDash val="solid"/>
            </a:ln>
          </p:spPr>
          <p:txBody>
            <a:bodyPr/>
            <a:lstStyle/>
            <a:p>
              <a:endParaRPr lang="en-GB" sz="2400"/>
            </a:p>
          </p:txBody>
        </p:sp>
        <p:sp>
          <p:nvSpPr>
            <p:cNvPr id="48" name="Shape 46"/>
            <p:cNvSpPr/>
            <p:nvPr/>
          </p:nvSpPr>
          <p:spPr>
            <a:xfrm>
              <a:off x="11253216" y="4693920"/>
              <a:ext cx="316992" cy="316992"/>
            </a:xfrm>
            <a:prstGeom prst="ellipse">
              <a:avLst/>
            </a:prstGeom>
            <a:grpFill/>
            <a:ln w="12700">
              <a:solidFill>
                <a:srgbClr val="FF0000"/>
              </a:solidFill>
              <a:prstDash val="solid"/>
            </a:ln>
          </p:spPr>
          <p:txBody>
            <a:bodyPr/>
            <a:lstStyle/>
            <a:p>
              <a:endParaRPr lang="en-GB" sz="2400"/>
            </a:p>
          </p:txBody>
        </p:sp>
        <p:sp>
          <p:nvSpPr>
            <p:cNvPr id="49" name="Shape 47"/>
            <p:cNvSpPr/>
            <p:nvPr/>
          </p:nvSpPr>
          <p:spPr>
            <a:xfrm>
              <a:off x="7010400" y="5401056"/>
              <a:ext cx="316992" cy="316992"/>
            </a:xfrm>
            <a:prstGeom prst="ellipse">
              <a:avLst/>
            </a:prstGeom>
            <a:grpFill/>
            <a:ln w="12700">
              <a:solidFill>
                <a:srgbClr val="FF0000"/>
              </a:solidFill>
              <a:prstDash val="solid"/>
            </a:ln>
          </p:spPr>
          <p:txBody>
            <a:bodyPr/>
            <a:lstStyle/>
            <a:p>
              <a:endParaRPr lang="en-GB" sz="2400"/>
            </a:p>
          </p:txBody>
        </p:sp>
        <p:sp>
          <p:nvSpPr>
            <p:cNvPr id="50" name="Shape 48"/>
            <p:cNvSpPr/>
            <p:nvPr/>
          </p:nvSpPr>
          <p:spPr>
            <a:xfrm>
              <a:off x="7717536" y="5401056"/>
              <a:ext cx="316992" cy="316992"/>
            </a:xfrm>
            <a:prstGeom prst="ellipse">
              <a:avLst/>
            </a:prstGeom>
            <a:grpFill/>
            <a:ln w="12700">
              <a:solidFill>
                <a:srgbClr val="FF0000"/>
              </a:solidFill>
              <a:prstDash val="solid"/>
            </a:ln>
          </p:spPr>
          <p:txBody>
            <a:bodyPr/>
            <a:lstStyle/>
            <a:p>
              <a:endParaRPr lang="en-GB" sz="2400"/>
            </a:p>
          </p:txBody>
        </p:sp>
        <p:sp>
          <p:nvSpPr>
            <p:cNvPr id="51" name="Shape 49"/>
            <p:cNvSpPr/>
            <p:nvPr/>
          </p:nvSpPr>
          <p:spPr>
            <a:xfrm>
              <a:off x="8424672" y="5401056"/>
              <a:ext cx="316992" cy="316992"/>
            </a:xfrm>
            <a:prstGeom prst="ellipse">
              <a:avLst/>
            </a:prstGeom>
            <a:grpFill/>
            <a:ln w="12700">
              <a:solidFill>
                <a:srgbClr val="FF0000"/>
              </a:solidFill>
              <a:prstDash val="solid"/>
            </a:ln>
          </p:spPr>
          <p:txBody>
            <a:bodyPr/>
            <a:lstStyle/>
            <a:p>
              <a:endParaRPr lang="en-GB" sz="2400"/>
            </a:p>
          </p:txBody>
        </p:sp>
        <p:sp>
          <p:nvSpPr>
            <p:cNvPr id="52" name="Shape 50"/>
            <p:cNvSpPr/>
            <p:nvPr/>
          </p:nvSpPr>
          <p:spPr>
            <a:xfrm>
              <a:off x="9131808" y="5401056"/>
              <a:ext cx="316992" cy="316992"/>
            </a:xfrm>
            <a:prstGeom prst="ellipse">
              <a:avLst/>
            </a:prstGeom>
            <a:grpFill/>
            <a:ln w="12700">
              <a:solidFill>
                <a:srgbClr val="FF0000"/>
              </a:solidFill>
              <a:prstDash val="solid"/>
            </a:ln>
          </p:spPr>
          <p:txBody>
            <a:bodyPr/>
            <a:lstStyle/>
            <a:p>
              <a:endParaRPr lang="en-GB" sz="2400"/>
            </a:p>
          </p:txBody>
        </p:sp>
        <p:sp>
          <p:nvSpPr>
            <p:cNvPr id="53" name="Shape 51"/>
            <p:cNvSpPr/>
            <p:nvPr/>
          </p:nvSpPr>
          <p:spPr>
            <a:xfrm>
              <a:off x="9838944" y="5401056"/>
              <a:ext cx="316992" cy="316992"/>
            </a:xfrm>
            <a:prstGeom prst="ellipse">
              <a:avLst/>
            </a:prstGeom>
            <a:grpFill/>
            <a:ln w="12700">
              <a:solidFill>
                <a:srgbClr val="FF0000"/>
              </a:solidFill>
              <a:prstDash val="solid"/>
            </a:ln>
          </p:spPr>
          <p:txBody>
            <a:bodyPr/>
            <a:lstStyle/>
            <a:p>
              <a:endParaRPr lang="en-GB" sz="2400"/>
            </a:p>
          </p:txBody>
        </p:sp>
        <p:sp>
          <p:nvSpPr>
            <p:cNvPr id="54" name="Shape 52"/>
            <p:cNvSpPr/>
            <p:nvPr/>
          </p:nvSpPr>
          <p:spPr>
            <a:xfrm>
              <a:off x="10546080" y="5401056"/>
              <a:ext cx="316992" cy="316992"/>
            </a:xfrm>
            <a:prstGeom prst="ellipse">
              <a:avLst/>
            </a:prstGeom>
            <a:grpFill/>
            <a:ln w="12700">
              <a:solidFill>
                <a:srgbClr val="FF0000"/>
              </a:solidFill>
              <a:prstDash val="solid"/>
            </a:ln>
          </p:spPr>
          <p:txBody>
            <a:bodyPr/>
            <a:lstStyle/>
            <a:p>
              <a:endParaRPr lang="en-GB" sz="2400"/>
            </a:p>
          </p:txBody>
        </p:sp>
        <p:sp>
          <p:nvSpPr>
            <p:cNvPr id="55" name="Shape 53"/>
            <p:cNvSpPr/>
            <p:nvPr/>
          </p:nvSpPr>
          <p:spPr>
            <a:xfrm>
              <a:off x="11253216" y="5401056"/>
              <a:ext cx="316992" cy="316992"/>
            </a:xfrm>
            <a:prstGeom prst="ellipse">
              <a:avLst/>
            </a:prstGeom>
            <a:grpFill/>
            <a:ln w="12700">
              <a:solidFill>
                <a:srgbClr val="FF0000"/>
              </a:solidFill>
              <a:prstDash val="solid"/>
            </a:ln>
          </p:spPr>
          <p:txBody>
            <a:bodyPr/>
            <a:lstStyle/>
            <a:p>
              <a:endParaRPr lang="en-GB" sz="2400"/>
            </a:p>
          </p:txBody>
        </p:sp>
      </p:grpSp>
      <p:sp>
        <p:nvSpPr>
          <p:cNvPr id="58" name="Prostokąt 68">
            <a:extLst>
              <a:ext uri="{FF2B5EF4-FFF2-40B4-BE49-F238E27FC236}">
                <a16:creationId xmlns:a16="http://schemas.microsoft.com/office/drawing/2014/main" id="{01970280-CB79-DF34-A5F9-9C86C8785031}"/>
              </a:ext>
            </a:extLst>
          </p:cNvPr>
          <p:cNvSpPr/>
          <p:nvPr/>
        </p:nvSpPr>
        <p:spPr>
          <a:xfrm>
            <a:off x="377702" y="414091"/>
            <a:ext cx="1078958" cy="256469"/>
          </a:xfrm>
          <a:prstGeom prst="rect">
            <a:avLst/>
          </a:prstGeom>
          <a:solidFill>
            <a:srgbClr val="FFC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9" name="Tytuł 1">
            <a:extLst>
              <a:ext uri="{FF2B5EF4-FFF2-40B4-BE49-F238E27FC236}">
                <a16:creationId xmlns:a16="http://schemas.microsoft.com/office/drawing/2014/main" id="{B65D5C8E-9A35-96F9-22D1-6A966D69D639}"/>
              </a:ext>
            </a:extLst>
          </p:cNvPr>
          <p:cNvSpPr txBox="1">
            <a:spLocks/>
          </p:cNvSpPr>
          <p:nvPr/>
        </p:nvSpPr>
        <p:spPr>
          <a:xfrm>
            <a:off x="438186" y="475333"/>
            <a:ext cx="3940679" cy="422029"/>
          </a:xfrm>
          <a:prstGeom prst="rect">
            <a:avLst/>
          </a:prstGeom>
        </p:spPr>
        <p:txBody>
          <a:bodyPr vert="horz" lIns="0" tIns="3600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n-US" sz="1400" b="1" i="0" u="none" strike="noStrike" baseline="30000" dirty="0">
                <a:solidFill>
                  <a:srgbClr val="000000"/>
                </a:solidFill>
                <a:latin typeface="Titillium Web" panose="00000500000000000000" pitchFamily="2" charset="-18"/>
              </a:rPr>
              <a:t>THE EXPERIMENT</a:t>
            </a:r>
          </a:p>
        </p:txBody>
      </p:sp>
      <p:sp>
        <p:nvSpPr>
          <p:cNvPr id="62" name="TextBox 61">
            <a:extLst>
              <a:ext uri="{FF2B5EF4-FFF2-40B4-BE49-F238E27FC236}">
                <a16:creationId xmlns:a16="http://schemas.microsoft.com/office/drawing/2014/main" id="{A4D430E8-8E38-DFA4-4DF7-CB79F755941E}"/>
              </a:ext>
            </a:extLst>
          </p:cNvPr>
          <p:cNvSpPr txBox="1"/>
          <p:nvPr/>
        </p:nvSpPr>
        <p:spPr>
          <a:xfrm>
            <a:off x="6463284" y="6108192"/>
            <a:ext cx="8165592" cy="276999"/>
          </a:xfrm>
          <a:prstGeom prst="rect">
            <a:avLst/>
          </a:prstGeom>
          <a:noFill/>
        </p:spPr>
        <p:txBody>
          <a:bodyPr wrap="square">
            <a:spAutoFit/>
          </a:bodyPr>
          <a:lstStyle/>
          <a:p>
            <a:r>
              <a:rPr lang="en-GB" sz="1200" dirty="0">
                <a:solidFill>
                  <a:schemeClr val="bg2">
                    <a:lumMod val="50000"/>
                  </a:schemeClr>
                </a:solidFill>
              </a:rPr>
              <a:t>Process using specialist search tools. Repeatable, methodical system, anywhere in UK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rostokąt 40">
            <a:extLst>
              <a:ext uri="{FF2B5EF4-FFF2-40B4-BE49-F238E27FC236}">
                <a16:creationId xmlns:a16="http://schemas.microsoft.com/office/drawing/2014/main" id="{25367881-2034-A6C5-E2BC-69A254ECF473}"/>
              </a:ext>
            </a:extLst>
          </p:cNvPr>
          <p:cNvSpPr/>
          <p:nvPr/>
        </p:nvSpPr>
        <p:spPr>
          <a:xfrm>
            <a:off x="190639" y="191699"/>
            <a:ext cx="11810721" cy="6474602"/>
          </a:xfrm>
          <a:prstGeom prst="rect">
            <a:avLst/>
          </a:prstGeom>
          <a:solidFill>
            <a:srgbClr val="B1D2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Text 1"/>
          <p:cNvSpPr txBox="1"/>
          <p:nvPr/>
        </p:nvSpPr>
        <p:spPr>
          <a:xfrm>
            <a:off x="731520" y="892952"/>
            <a:ext cx="5120640" cy="2194560"/>
          </a:xfrm>
          <a:prstGeom prst="rect">
            <a:avLst/>
          </a:prstGeom>
          <a:noFill/>
          <a:ln/>
        </p:spPr>
        <p:txBody>
          <a:bodyPr wrap="square" lIns="0" tIns="0" rIns="0" bIns="0" rtlCol="0" anchor="t"/>
          <a:lstStyle/>
          <a:p>
            <a:r>
              <a:rPr lang="en-US" sz="12800" b="1" dirty="0">
                <a:solidFill>
                  <a:srgbClr val="111111"/>
                </a:solidFill>
                <a:latin typeface="Calibri" pitchFamily="34" charset="0"/>
                <a:ea typeface="Calibri" pitchFamily="34" charset="-122"/>
                <a:cs typeface="Calibri" pitchFamily="34" charset="-120"/>
              </a:rPr>
              <a:t>27</a:t>
            </a:r>
            <a:endParaRPr lang="en-US" sz="12800" dirty="0"/>
          </a:p>
          <a:p>
            <a:r>
              <a:rPr lang="en-US" sz="2000" dirty="0">
                <a:solidFill>
                  <a:srgbClr val="111111"/>
                </a:solidFill>
                <a:latin typeface="Calibri" pitchFamily="34" charset="0"/>
                <a:ea typeface="Calibri" pitchFamily="34" charset="-122"/>
                <a:cs typeface="Calibri" pitchFamily="34" charset="-120"/>
              </a:rPr>
              <a:t>different firms make Google's top three somewhere in Southampton</a:t>
            </a:r>
            <a:endParaRPr lang="en-US" sz="12800" dirty="0"/>
          </a:p>
        </p:txBody>
      </p:sp>
      <p:sp>
        <p:nvSpPr>
          <p:cNvPr id="4" name="Text 2"/>
          <p:cNvSpPr txBox="1"/>
          <p:nvPr/>
        </p:nvSpPr>
        <p:spPr>
          <a:xfrm>
            <a:off x="731520" y="3788765"/>
            <a:ext cx="5770272" cy="3657600"/>
          </a:xfrm>
          <a:prstGeom prst="rect">
            <a:avLst/>
          </a:prstGeom>
          <a:noFill/>
          <a:ln/>
        </p:spPr>
        <p:txBody>
          <a:bodyPr wrap="square" lIns="0" tIns="0" rIns="0" bIns="0" rtlCol="0" anchor="t"/>
          <a:lstStyle/>
          <a:p>
            <a:pPr marL="457189" indent="-457189">
              <a:spcAft>
                <a:spcPts val="1333"/>
              </a:spcAft>
              <a:buSzPct val="100000"/>
              <a:buChar char="•"/>
            </a:pPr>
            <a:r>
              <a:rPr lang="en-US" sz="2000" dirty="0">
                <a:solidFill>
                  <a:srgbClr val="111111"/>
                </a:solidFill>
                <a:latin typeface="Calibri" pitchFamily="34" charset="0"/>
                <a:ea typeface="Calibri" pitchFamily="34" charset="-122"/>
                <a:cs typeface="Calibri" pitchFamily="34" charset="-120"/>
              </a:rPr>
              <a:t>The top three changes from area to area</a:t>
            </a:r>
            <a:endParaRPr lang="en-US" sz="2000" dirty="0"/>
          </a:p>
          <a:p>
            <a:pPr marL="457189" indent="-457189">
              <a:spcAft>
                <a:spcPts val="1333"/>
              </a:spcAft>
              <a:buSzPct val="100000"/>
              <a:buChar char="•"/>
            </a:pPr>
            <a:r>
              <a:rPr lang="en-US" sz="2000" dirty="0">
                <a:solidFill>
                  <a:srgbClr val="111111"/>
                </a:solidFill>
                <a:latin typeface="Calibri" pitchFamily="34" charset="0"/>
                <a:ea typeface="Calibri" pitchFamily="34" charset="-122"/>
                <a:cs typeface="Calibri" pitchFamily="34" charset="-120"/>
              </a:rPr>
              <a:t>Nobody owns the city…</a:t>
            </a:r>
            <a:endParaRPr lang="en-US" sz="2000" dirty="0"/>
          </a:p>
          <a:p>
            <a:pPr marL="457189" indent="-457189">
              <a:spcAft>
                <a:spcPts val="1333"/>
              </a:spcAft>
              <a:buSzPct val="100000"/>
              <a:buChar char="•"/>
            </a:pPr>
            <a:r>
              <a:rPr lang="en-US" sz="2000" dirty="0">
                <a:solidFill>
                  <a:srgbClr val="111111"/>
                </a:solidFill>
                <a:latin typeface="Calibri" pitchFamily="34" charset="0"/>
                <a:ea typeface="Calibri" pitchFamily="34" charset="-122"/>
                <a:cs typeface="Calibri" pitchFamily="34" charset="-120"/>
              </a:rPr>
              <a:t>…except one firm</a:t>
            </a:r>
          </a:p>
          <a:p>
            <a:pPr marL="457189" indent="-457189">
              <a:spcAft>
                <a:spcPts val="1333"/>
              </a:spcAft>
              <a:buSzPct val="100000"/>
              <a:buChar char="•"/>
            </a:pPr>
            <a:endParaRPr lang="en-US" sz="2000" dirty="0">
              <a:solidFill>
                <a:srgbClr val="111111"/>
              </a:solidFill>
              <a:latin typeface="Calibri" pitchFamily="34" charset="0"/>
              <a:cs typeface="Calibri" pitchFamily="34" charset="-120"/>
            </a:endParaRPr>
          </a:p>
        </p:txBody>
      </p:sp>
      <p:sp>
        <p:nvSpPr>
          <p:cNvPr id="8" name="Prostokąt 68">
            <a:extLst>
              <a:ext uri="{FF2B5EF4-FFF2-40B4-BE49-F238E27FC236}">
                <a16:creationId xmlns:a16="http://schemas.microsoft.com/office/drawing/2014/main" id="{E754DD3A-7492-C608-EFC9-360C8F3C0633}"/>
              </a:ext>
            </a:extLst>
          </p:cNvPr>
          <p:cNvSpPr/>
          <p:nvPr/>
        </p:nvSpPr>
        <p:spPr>
          <a:xfrm>
            <a:off x="377702" y="414091"/>
            <a:ext cx="625188" cy="256469"/>
          </a:xfrm>
          <a:prstGeom prst="rect">
            <a:avLst/>
          </a:prstGeom>
          <a:solidFill>
            <a:srgbClr val="FFC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Tytuł 1">
            <a:extLst>
              <a:ext uri="{FF2B5EF4-FFF2-40B4-BE49-F238E27FC236}">
                <a16:creationId xmlns:a16="http://schemas.microsoft.com/office/drawing/2014/main" id="{2FC46448-1208-31F9-E400-18ACE5EB1CA4}"/>
              </a:ext>
            </a:extLst>
          </p:cNvPr>
          <p:cNvSpPr txBox="1">
            <a:spLocks/>
          </p:cNvSpPr>
          <p:nvPr/>
        </p:nvSpPr>
        <p:spPr>
          <a:xfrm>
            <a:off x="438186" y="475333"/>
            <a:ext cx="3940679" cy="422029"/>
          </a:xfrm>
          <a:prstGeom prst="rect">
            <a:avLst/>
          </a:prstGeom>
        </p:spPr>
        <p:txBody>
          <a:bodyPr vert="horz" lIns="0" tIns="3600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n-US" sz="1400" b="1" i="0" u="none" strike="noStrike" baseline="30000" dirty="0">
                <a:solidFill>
                  <a:srgbClr val="000000"/>
                </a:solidFill>
                <a:latin typeface="Titillium Web" panose="00000500000000000000" pitchFamily="2" charset="-18"/>
              </a:rPr>
              <a:t>THE MAP</a:t>
            </a:r>
          </a:p>
        </p:txBody>
      </p:sp>
      <p:pic>
        <p:nvPicPr>
          <p:cNvPr id="14" name="Picture 13">
            <a:extLst>
              <a:ext uri="{FF2B5EF4-FFF2-40B4-BE49-F238E27FC236}">
                <a16:creationId xmlns:a16="http://schemas.microsoft.com/office/drawing/2014/main" id="{2B377A54-137B-4E15-65E8-A6732F5BBD19}"/>
              </a:ext>
            </a:extLst>
          </p:cNvPr>
          <p:cNvPicPr>
            <a:picLocks noChangeAspect="1"/>
          </p:cNvPicPr>
          <p:nvPr/>
        </p:nvPicPr>
        <p:blipFill>
          <a:blip r:embed="rId3" cstate="email">
            <a:alphaModFix amt="70000"/>
            <a:extLst>
              <a:ext uri="{28A0092B-C50C-407E-A947-70E740481C1C}">
                <a14:useLocalDpi xmlns:a14="http://schemas.microsoft.com/office/drawing/2010/main"/>
              </a:ext>
            </a:extLst>
          </a:blip>
          <a:srcRect/>
          <a:stretch>
            <a:fillRect/>
          </a:stretch>
        </p:blipFill>
        <p:spPr>
          <a:xfrm>
            <a:off x="6736976" y="950296"/>
            <a:ext cx="5029200" cy="497569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Prostokąt 40">
            <a:extLst>
              <a:ext uri="{FF2B5EF4-FFF2-40B4-BE49-F238E27FC236}">
                <a16:creationId xmlns:a16="http://schemas.microsoft.com/office/drawing/2014/main" id="{2ED1F8CC-A3AC-3C05-5FD5-33FBBAAE32E4}"/>
              </a:ext>
            </a:extLst>
          </p:cNvPr>
          <p:cNvSpPr/>
          <p:nvPr/>
        </p:nvSpPr>
        <p:spPr>
          <a:xfrm>
            <a:off x="190639" y="191699"/>
            <a:ext cx="11810721" cy="6474602"/>
          </a:xfrm>
          <a:prstGeom prst="rect">
            <a:avLst/>
          </a:prstGeom>
          <a:solidFill>
            <a:srgbClr val="B1D2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59" name="Picture 58">
            <a:extLst>
              <a:ext uri="{FF2B5EF4-FFF2-40B4-BE49-F238E27FC236}">
                <a16:creationId xmlns:a16="http://schemas.microsoft.com/office/drawing/2014/main" id="{E2B9F0EC-350B-0736-7146-0DEE233BAA4A}"/>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l="8181" r="8451"/>
          <a:stretch>
            <a:fillRect/>
          </a:stretch>
        </p:blipFill>
        <p:spPr>
          <a:xfrm>
            <a:off x="6736976" y="950296"/>
            <a:ext cx="5029200" cy="4975695"/>
          </a:xfrm>
          <a:prstGeom prst="rect">
            <a:avLst/>
          </a:prstGeom>
        </p:spPr>
      </p:pic>
      <p:sp>
        <p:nvSpPr>
          <p:cNvPr id="3" name="Text 1"/>
          <p:cNvSpPr txBox="1"/>
          <p:nvPr/>
        </p:nvSpPr>
        <p:spPr>
          <a:xfrm>
            <a:off x="731520" y="1219200"/>
            <a:ext cx="5364480" cy="2194560"/>
          </a:xfrm>
          <a:prstGeom prst="rect">
            <a:avLst/>
          </a:prstGeom>
          <a:noFill/>
          <a:ln/>
        </p:spPr>
        <p:txBody>
          <a:bodyPr wrap="square" lIns="0" tIns="0" rIns="0" bIns="0" rtlCol="0" anchor="t"/>
          <a:lstStyle/>
          <a:p>
            <a:r>
              <a:rPr lang="en-US" sz="12800" b="1" dirty="0">
                <a:solidFill>
                  <a:srgbClr val="111111"/>
                </a:solidFill>
                <a:latin typeface="Calibri" pitchFamily="34" charset="0"/>
                <a:ea typeface="Calibri" pitchFamily="34" charset="-122"/>
                <a:cs typeface="Calibri" pitchFamily="34" charset="-120"/>
              </a:rPr>
              <a:t>51%</a:t>
            </a:r>
            <a:endParaRPr lang="en-US" sz="12800" dirty="0"/>
          </a:p>
          <a:p>
            <a:r>
              <a:rPr lang="en-US" sz="2000" dirty="0">
                <a:solidFill>
                  <a:srgbClr val="111111"/>
                </a:solidFill>
                <a:latin typeface="Calibri" pitchFamily="34" charset="0"/>
                <a:ea typeface="Calibri" pitchFamily="34" charset="-122"/>
                <a:cs typeface="Calibri" pitchFamily="34" charset="-120"/>
              </a:rPr>
              <a:t>of Southampton, John </a:t>
            </a:r>
            <a:r>
              <a:rPr lang="en-US" sz="2000" dirty="0" err="1">
                <a:solidFill>
                  <a:srgbClr val="111111"/>
                </a:solidFill>
                <a:latin typeface="Calibri" pitchFamily="34" charset="0"/>
                <a:ea typeface="Calibri" pitchFamily="34" charset="-122"/>
                <a:cs typeface="Calibri" pitchFamily="34" charset="-120"/>
              </a:rPr>
              <a:t>Charcol</a:t>
            </a:r>
            <a:r>
              <a:rPr lang="en-US" sz="2000" dirty="0">
                <a:solidFill>
                  <a:srgbClr val="111111"/>
                </a:solidFill>
                <a:latin typeface="Calibri" pitchFamily="34" charset="0"/>
                <a:ea typeface="Calibri" pitchFamily="34" charset="-122"/>
                <a:cs typeface="Calibri" pitchFamily="34" charset="-120"/>
              </a:rPr>
              <a:t> is in the top three</a:t>
            </a:r>
            <a:endParaRPr lang="en-US" sz="12800" dirty="0"/>
          </a:p>
        </p:txBody>
      </p:sp>
      <p:sp>
        <p:nvSpPr>
          <p:cNvPr id="4" name="Text 2"/>
          <p:cNvSpPr txBox="1"/>
          <p:nvPr/>
        </p:nvSpPr>
        <p:spPr>
          <a:xfrm>
            <a:off x="731520" y="4023360"/>
            <a:ext cx="5608320" cy="2194560"/>
          </a:xfrm>
          <a:prstGeom prst="rect">
            <a:avLst/>
          </a:prstGeom>
          <a:noFill/>
          <a:ln/>
        </p:spPr>
        <p:txBody>
          <a:bodyPr wrap="square" lIns="0" tIns="0" rIns="0" bIns="0" rtlCol="0" anchor="t"/>
          <a:lstStyle/>
          <a:p>
            <a:pPr marL="457189" indent="-457189">
              <a:spcAft>
                <a:spcPts val="1333"/>
              </a:spcAft>
              <a:buSzPct val="100000"/>
              <a:buChar char="•"/>
            </a:pPr>
            <a:r>
              <a:rPr lang="en-US" sz="2267" dirty="0">
                <a:solidFill>
                  <a:srgbClr val="111111"/>
                </a:solidFill>
                <a:latin typeface="Calibri" pitchFamily="34" charset="0"/>
                <a:ea typeface="Calibri" pitchFamily="34" charset="-122"/>
                <a:cs typeface="Calibri" pitchFamily="34" charset="-120"/>
              </a:rPr>
              <a:t>A national firm</a:t>
            </a:r>
            <a:endParaRPr lang="en-US" sz="2267" dirty="0"/>
          </a:p>
          <a:p>
            <a:pPr marL="457189" indent="-457189">
              <a:spcAft>
                <a:spcPts val="1333"/>
              </a:spcAft>
              <a:buSzPct val="100000"/>
              <a:buChar char="•"/>
            </a:pPr>
            <a:r>
              <a:rPr lang="en-US" sz="2267" dirty="0">
                <a:solidFill>
                  <a:srgbClr val="111111"/>
                </a:solidFill>
                <a:latin typeface="Calibri" pitchFamily="34" charset="0"/>
                <a:ea typeface="Calibri" pitchFamily="34" charset="-122"/>
                <a:cs typeface="Calibri" pitchFamily="34" charset="-120"/>
              </a:rPr>
              <a:t>Next best firm: 37%, then around 24%</a:t>
            </a:r>
          </a:p>
          <a:p>
            <a:pPr marL="457189" indent="-457189">
              <a:spcAft>
                <a:spcPts val="1333"/>
              </a:spcAft>
              <a:buSzPct val="100000"/>
              <a:buChar char="•"/>
            </a:pPr>
            <a:endParaRPr lang="en-US" sz="2267" dirty="0">
              <a:solidFill>
                <a:srgbClr val="111111"/>
              </a:solidFill>
              <a:latin typeface="Calibri" pitchFamily="34" charset="0"/>
              <a:cs typeface="Calibri" pitchFamily="34" charset="-120"/>
            </a:endParaRPr>
          </a:p>
          <a:p>
            <a:pPr>
              <a:spcAft>
                <a:spcPts val="1333"/>
              </a:spcAft>
              <a:buSzPct val="100000"/>
            </a:pPr>
            <a:r>
              <a:rPr lang="en-US" b="1" dirty="0">
                <a:solidFill>
                  <a:srgbClr val="111111"/>
                </a:solidFill>
                <a:latin typeface="Calibri" pitchFamily="34" charset="0"/>
                <a:cs typeface="Calibri" pitchFamily="34" charset="-120"/>
              </a:rPr>
              <a:t>Not better advisors, just done their Google homework</a:t>
            </a:r>
            <a:endParaRPr lang="en-US" b="1" dirty="0"/>
          </a:p>
          <a:p>
            <a:pPr>
              <a:spcAft>
                <a:spcPts val="1333"/>
              </a:spcAft>
              <a:buSzPct val="100000"/>
            </a:pPr>
            <a:endParaRPr lang="en-US" sz="2267" dirty="0"/>
          </a:p>
        </p:txBody>
      </p:sp>
      <p:sp>
        <p:nvSpPr>
          <p:cNvPr id="5" name="Shape 3"/>
          <p:cNvSpPr/>
          <p:nvPr/>
        </p:nvSpPr>
        <p:spPr>
          <a:xfrm>
            <a:off x="7010400" y="1158240"/>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6" name="Shape 4"/>
          <p:cNvSpPr/>
          <p:nvPr/>
        </p:nvSpPr>
        <p:spPr>
          <a:xfrm>
            <a:off x="7717536" y="1158240"/>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7" name="Shape 5"/>
          <p:cNvSpPr/>
          <p:nvPr/>
        </p:nvSpPr>
        <p:spPr>
          <a:xfrm>
            <a:off x="8424672" y="1158240"/>
            <a:ext cx="316992" cy="316992"/>
          </a:xfrm>
          <a:prstGeom prst="ellipse">
            <a:avLst/>
          </a:prstGeom>
          <a:solidFill>
            <a:srgbClr val="F7C948"/>
          </a:solidFill>
          <a:ln w="12700">
            <a:solidFill>
              <a:schemeClr val="tx1"/>
            </a:solidFill>
            <a:prstDash val="solid"/>
          </a:ln>
        </p:spPr>
        <p:txBody>
          <a:bodyPr/>
          <a:lstStyle/>
          <a:p>
            <a:endParaRPr lang="en-GB" sz="2400"/>
          </a:p>
        </p:txBody>
      </p:sp>
      <p:sp>
        <p:nvSpPr>
          <p:cNvPr id="8" name="Shape 6"/>
          <p:cNvSpPr/>
          <p:nvPr/>
        </p:nvSpPr>
        <p:spPr>
          <a:xfrm>
            <a:off x="9131808" y="1158240"/>
            <a:ext cx="316992" cy="316992"/>
          </a:xfrm>
          <a:prstGeom prst="ellipse">
            <a:avLst/>
          </a:prstGeom>
          <a:solidFill>
            <a:srgbClr val="F7C948"/>
          </a:solidFill>
          <a:ln w="12700">
            <a:solidFill>
              <a:schemeClr val="tx1"/>
            </a:solidFill>
            <a:prstDash val="solid"/>
          </a:ln>
        </p:spPr>
        <p:txBody>
          <a:bodyPr/>
          <a:lstStyle/>
          <a:p>
            <a:endParaRPr lang="en-GB" sz="2400"/>
          </a:p>
        </p:txBody>
      </p:sp>
      <p:sp>
        <p:nvSpPr>
          <p:cNvPr id="9" name="Shape 7"/>
          <p:cNvSpPr/>
          <p:nvPr/>
        </p:nvSpPr>
        <p:spPr>
          <a:xfrm>
            <a:off x="9838944" y="1158240"/>
            <a:ext cx="316992" cy="316992"/>
          </a:xfrm>
          <a:prstGeom prst="ellipse">
            <a:avLst/>
          </a:prstGeom>
          <a:solidFill>
            <a:srgbClr val="F7C948"/>
          </a:solidFill>
          <a:ln w="12700">
            <a:solidFill>
              <a:schemeClr val="tx1"/>
            </a:solidFill>
            <a:prstDash val="solid"/>
          </a:ln>
        </p:spPr>
        <p:txBody>
          <a:bodyPr/>
          <a:lstStyle/>
          <a:p>
            <a:endParaRPr lang="en-GB" sz="2400"/>
          </a:p>
        </p:txBody>
      </p:sp>
      <p:sp>
        <p:nvSpPr>
          <p:cNvPr id="10" name="Shape 8"/>
          <p:cNvSpPr/>
          <p:nvPr/>
        </p:nvSpPr>
        <p:spPr>
          <a:xfrm>
            <a:off x="10546080" y="1158240"/>
            <a:ext cx="316992" cy="316992"/>
          </a:xfrm>
          <a:prstGeom prst="ellipse">
            <a:avLst/>
          </a:prstGeom>
          <a:solidFill>
            <a:srgbClr val="F7C948"/>
          </a:solidFill>
          <a:ln w="12700">
            <a:solidFill>
              <a:schemeClr val="tx1"/>
            </a:solidFill>
            <a:prstDash val="solid"/>
          </a:ln>
        </p:spPr>
        <p:txBody>
          <a:bodyPr/>
          <a:lstStyle/>
          <a:p>
            <a:endParaRPr lang="en-GB" sz="2400"/>
          </a:p>
        </p:txBody>
      </p:sp>
      <p:sp>
        <p:nvSpPr>
          <p:cNvPr id="11" name="Shape 9"/>
          <p:cNvSpPr/>
          <p:nvPr/>
        </p:nvSpPr>
        <p:spPr>
          <a:xfrm>
            <a:off x="11253216" y="1158240"/>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2" name="Shape 10"/>
          <p:cNvSpPr/>
          <p:nvPr/>
        </p:nvSpPr>
        <p:spPr>
          <a:xfrm>
            <a:off x="7010400" y="1865376"/>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3" name="Shape 11"/>
          <p:cNvSpPr/>
          <p:nvPr/>
        </p:nvSpPr>
        <p:spPr>
          <a:xfrm>
            <a:off x="7717536" y="1865376"/>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4" name="Shape 12"/>
          <p:cNvSpPr/>
          <p:nvPr/>
        </p:nvSpPr>
        <p:spPr>
          <a:xfrm>
            <a:off x="8424672" y="1865376"/>
            <a:ext cx="316992" cy="316992"/>
          </a:xfrm>
          <a:prstGeom prst="ellipse">
            <a:avLst/>
          </a:prstGeom>
          <a:solidFill>
            <a:srgbClr val="F7C948"/>
          </a:solidFill>
          <a:ln w="12700">
            <a:solidFill>
              <a:schemeClr val="tx1"/>
            </a:solidFill>
            <a:prstDash val="solid"/>
          </a:ln>
        </p:spPr>
        <p:txBody>
          <a:bodyPr/>
          <a:lstStyle/>
          <a:p>
            <a:endParaRPr lang="en-GB" sz="2400"/>
          </a:p>
        </p:txBody>
      </p:sp>
      <p:sp>
        <p:nvSpPr>
          <p:cNvPr id="15" name="Shape 13"/>
          <p:cNvSpPr/>
          <p:nvPr/>
        </p:nvSpPr>
        <p:spPr>
          <a:xfrm>
            <a:off x="9131808" y="1865376"/>
            <a:ext cx="316992" cy="316992"/>
          </a:xfrm>
          <a:prstGeom prst="ellipse">
            <a:avLst/>
          </a:prstGeom>
          <a:solidFill>
            <a:srgbClr val="F7C948"/>
          </a:solidFill>
          <a:ln w="12700">
            <a:solidFill>
              <a:schemeClr val="tx1"/>
            </a:solidFill>
            <a:prstDash val="solid"/>
          </a:ln>
        </p:spPr>
        <p:txBody>
          <a:bodyPr/>
          <a:lstStyle/>
          <a:p>
            <a:endParaRPr lang="en-GB" sz="2400"/>
          </a:p>
        </p:txBody>
      </p:sp>
      <p:sp>
        <p:nvSpPr>
          <p:cNvPr id="16" name="Shape 14"/>
          <p:cNvSpPr/>
          <p:nvPr/>
        </p:nvSpPr>
        <p:spPr>
          <a:xfrm>
            <a:off x="9838944" y="1865376"/>
            <a:ext cx="316992" cy="316992"/>
          </a:xfrm>
          <a:prstGeom prst="ellipse">
            <a:avLst/>
          </a:prstGeom>
          <a:solidFill>
            <a:srgbClr val="F7C948"/>
          </a:solidFill>
          <a:ln w="12700">
            <a:solidFill>
              <a:schemeClr val="tx1"/>
            </a:solidFill>
            <a:prstDash val="solid"/>
          </a:ln>
        </p:spPr>
        <p:txBody>
          <a:bodyPr/>
          <a:lstStyle/>
          <a:p>
            <a:endParaRPr lang="en-GB" sz="2400"/>
          </a:p>
        </p:txBody>
      </p:sp>
      <p:sp>
        <p:nvSpPr>
          <p:cNvPr id="17" name="Shape 15"/>
          <p:cNvSpPr/>
          <p:nvPr/>
        </p:nvSpPr>
        <p:spPr>
          <a:xfrm>
            <a:off x="10546080" y="1865376"/>
            <a:ext cx="316992" cy="316992"/>
          </a:xfrm>
          <a:prstGeom prst="ellipse">
            <a:avLst/>
          </a:prstGeom>
          <a:solidFill>
            <a:srgbClr val="F7C948"/>
          </a:solidFill>
          <a:ln w="12700">
            <a:solidFill>
              <a:schemeClr val="tx1"/>
            </a:solidFill>
            <a:prstDash val="solid"/>
          </a:ln>
        </p:spPr>
        <p:txBody>
          <a:bodyPr/>
          <a:lstStyle/>
          <a:p>
            <a:endParaRPr lang="en-GB" sz="2400"/>
          </a:p>
        </p:txBody>
      </p:sp>
      <p:sp>
        <p:nvSpPr>
          <p:cNvPr id="18" name="Shape 16"/>
          <p:cNvSpPr/>
          <p:nvPr/>
        </p:nvSpPr>
        <p:spPr>
          <a:xfrm>
            <a:off x="11253216" y="1865376"/>
            <a:ext cx="316992" cy="316992"/>
          </a:xfrm>
          <a:prstGeom prst="ellipse">
            <a:avLst/>
          </a:prstGeom>
          <a:solidFill>
            <a:srgbClr val="F7C948"/>
          </a:solidFill>
          <a:ln w="12700">
            <a:solidFill>
              <a:schemeClr val="tx1"/>
            </a:solidFill>
            <a:prstDash val="solid"/>
          </a:ln>
        </p:spPr>
        <p:txBody>
          <a:bodyPr/>
          <a:lstStyle/>
          <a:p>
            <a:endParaRPr lang="en-GB" sz="2400"/>
          </a:p>
        </p:txBody>
      </p:sp>
      <p:sp>
        <p:nvSpPr>
          <p:cNvPr id="19" name="Shape 17"/>
          <p:cNvSpPr/>
          <p:nvPr/>
        </p:nvSpPr>
        <p:spPr>
          <a:xfrm>
            <a:off x="7010400" y="2572512"/>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20" name="Shape 18"/>
          <p:cNvSpPr/>
          <p:nvPr/>
        </p:nvSpPr>
        <p:spPr>
          <a:xfrm>
            <a:off x="7717536" y="2572512"/>
            <a:ext cx="316992" cy="316992"/>
          </a:xfrm>
          <a:prstGeom prst="ellipse">
            <a:avLst/>
          </a:prstGeom>
          <a:solidFill>
            <a:srgbClr val="F7C948"/>
          </a:solidFill>
          <a:ln w="12700">
            <a:solidFill>
              <a:schemeClr val="tx1"/>
            </a:solidFill>
            <a:prstDash val="solid"/>
          </a:ln>
        </p:spPr>
        <p:txBody>
          <a:bodyPr/>
          <a:lstStyle/>
          <a:p>
            <a:endParaRPr lang="en-GB" sz="2400"/>
          </a:p>
        </p:txBody>
      </p:sp>
      <p:sp>
        <p:nvSpPr>
          <p:cNvPr id="21" name="Shape 19"/>
          <p:cNvSpPr/>
          <p:nvPr/>
        </p:nvSpPr>
        <p:spPr>
          <a:xfrm>
            <a:off x="8424672" y="2572512"/>
            <a:ext cx="316992" cy="316992"/>
          </a:xfrm>
          <a:prstGeom prst="ellipse">
            <a:avLst/>
          </a:prstGeom>
          <a:solidFill>
            <a:srgbClr val="F7C948"/>
          </a:solidFill>
          <a:ln w="12700">
            <a:solidFill>
              <a:schemeClr val="tx1"/>
            </a:solidFill>
            <a:prstDash val="solid"/>
          </a:ln>
        </p:spPr>
        <p:txBody>
          <a:bodyPr/>
          <a:lstStyle/>
          <a:p>
            <a:endParaRPr lang="en-GB" sz="2400"/>
          </a:p>
        </p:txBody>
      </p:sp>
      <p:sp>
        <p:nvSpPr>
          <p:cNvPr id="22" name="Shape 20"/>
          <p:cNvSpPr/>
          <p:nvPr/>
        </p:nvSpPr>
        <p:spPr>
          <a:xfrm>
            <a:off x="9131808" y="2572512"/>
            <a:ext cx="316992" cy="316992"/>
          </a:xfrm>
          <a:prstGeom prst="ellipse">
            <a:avLst/>
          </a:prstGeom>
          <a:solidFill>
            <a:srgbClr val="F7C948"/>
          </a:solidFill>
          <a:ln w="12700">
            <a:solidFill>
              <a:schemeClr val="tx1"/>
            </a:solidFill>
            <a:prstDash val="solid"/>
          </a:ln>
        </p:spPr>
        <p:txBody>
          <a:bodyPr/>
          <a:lstStyle/>
          <a:p>
            <a:endParaRPr lang="en-GB" sz="2400"/>
          </a:p>
        </p:txBody>
      </p:sp>
      <p:sp>
        <p:nvSpPr>
          <p:cNvPr id="23" name="Shape 21"/>
          <p:cNvSpPr/>
          <p:nvPr/>
        </p:nvSpPr>
        <p:spPr>
          <a:xfrm>
            <a:off x="9838944" y="2572512"/>
            <a:ext cx="316992" cy="316992"/>
          </a:xfrm>
          <a:prstGeom prst="ellipse">
            <a:avLst/>
          </a:prstGeom>
          <a:solidFill>
            <a:srgbClr val="F7C948"/>
          </a:solidFill>
          <a:ln w="12700">
            <a:solidFill>
              <a:schemeClr val="tx1"/>
            </a:solidFill>
            <a:prstDash val="solid"/>
          </a:ln>
        </p:spPr>
        <p:txBody>
          <a:bodyPr/>
          <a:lstStyle/>
          <a:p>
            <a:endParaRPr lang="en-GB" sz="2400"/>
          </a:p>
        </p:txBody>
      </p:sp>
      <p:sp>
        <p:nvSpPr>
          <p:cNvPr id="24" name="Shape 22"/>
          <p:cNvSpPr/>
          <p:nvPr/>
        </p:nvSpPr>
        <p:spPr>
          <a:xfrm>
            <a:off x="10546080" y="2572512"/>
            <a:ext cx="316992" cy="316992"/>
          </a:xfrm>
          <a:prstGeom prst="ellipse">
            <a:avLst/>
          </a:prstGeom>
          <a:solidFill>
            <a:srgbClr val="F7C948"/>
          </a:solidFill>
          <a:ln w="12700">
            <a:solidFill>
              <a:schemeClr val="tx1"/>
            </a:solidFill>
            <a:prstDash val="solid"/>
          </a:ln>
        </p:spPr>
        <p:txBody>
          <a:bodyPr/>
          <a:lstStyle/>
          <a:p>
            <a:endParaRPr lang="en-GB" sz="2400"/>
          </a:p>
        </p:txBody>
      </p:sp>
      <p:sp>
        <p:nvSpPr>
          <p:cNvPr id="25" name="Shape 23"/>
          <p:cNvSpPr/>
          <p:nvPr/>
        </p:nvSpPr>
        <p:spPr>
          <a:xfrm>
            <a:off x="11253216" y="2572512"/>
            <a:ext cx="316992" cy="316992"/>
          </a:xfrm>
          <a:prstGeom prst="ellipse">
            <a:avLst/>
          </a:prstGeom>
          <a:solidFill>
            <a:srgbClr val="F7C948"/>
          </a:solidFill>
          <a:ln w="12700">
            <a:solidFill>
              <a:schemeClr val="tx1"/>
            </a:solidFill>
            <a:prstDash val="solid"/>
          </a:ln>
        </p:spPr>
        <p:txBody>
          <a:bodyPr/>
          <a:lstStyle/>
          <a:p>
            <a:endParaRPr lang="en-GB" sz="2400"/>
          </a:p>
        </p:txBody>
      </p:sp>
      <p:sp>
        <p:nvSpPr>
          <p:cNvPr id="26" name="Shape 24"/>
          <p:cNvSpPr/>
          <p:nvPr/>
        </p:nvSpPr>
        <p:spPr>
          <a:xfrm>
            <a:off x="7010400" y="3279648"/>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27" name="Shape 25"/>
          <p:cNvSpPr/>
          <p:nvPr/>
        </p:nvSpPr>
        <p:spPr>
          <a:xfrm>
            <a:off x="7717536" y="3279648"/>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28" name="Shape 26"/>
          <p:cNvSpPr/>
          <p:nvPr/>
        </p:nvSpPr>
        <p:spPr>
          <a:xfrm>
            <a:off x="8424672" y="3279648"/>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29" name="Shape 27"/>
          <p:cNvSpPr/>
          <p:nvPr/>
        </p:nvSpPr>
        <p:spPr>
          <a:xfrm>
            <a:off x="9131808" y="3279648"/>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30" name="Shape 28"/>
          <p:cNvSpPr/>
          <p:nvPr/>
        </p:nvSpPr>
        <p:spPr>
          <a:xfrm>
            <a:off x="9838944" y="3279648"/>
            <a:ext cx="316992" cy="316992"/>
          </a:xfrm>
          <a:prstGeom prst="ellipse">
            <a:avLst/>
          </a:prstGeom>
          <a:solidFill>
            <a:srgbClr val="F7C948"/>
          </a:solidFill>
          <a:ln w="12700">
            <a:solidFill>
              <a:schemeClr val="tx1"/>
            </a:solidFill>
            <a:prstDash val="solid"/>
          </a:ln>
        </p:spPr>
        <p:txBody>
          <a:bodyPr/>
          <a:lstStyle/>
          <a:p>
            <a:endParaRPr lang="en-GB" sz="2400"/>
          </a:p>
        </p:txBody>
      </p:sp>
      <p:sp>
        <p:nvSpPr>
          <p:cNvPr id="31" name="Shape 29"/>
          <p:cNvSpPr/>
          <p:nvPr/>
        </p:nvSpPr>
        <p:spPr>
          <a:xfrm>
            <a:off x="10546080" y="3279648"/>
            <a:ext cx="316992" cy="316992"/>
          </a:xfrm>
          <a:prstGeom prst="ellipse">
            <a:avLst/>
          </a:prstGeom>
          <a:solidFill>
            <a:srgbClr val="F7C948"/>
          </a:solidFill>
          <a:ln w="12700">
            <a:solidFill>
              <a:schemeClr val="tx1"/>
            </a:solidFill>
            <a:prstDash val="solid"/>
          </a:ln>
        </p:spPr>
        <p:txBody>
          <a:bodyPr/>
          <a:lstStyle/>
          <a:p>
            <a:endParaRPr lang="en-GB" sz="2400"/>
          </a:p>
        </p:txBody>
      </p:sp>
      <p:sp>
        <p:nvSpPr>
          <p:cNvPr id="32" name="Shape 30"/>
          <p:cNvSpPr/>
          <p:nvPr/>
        </p:nvSpPr>
        <p:spPr>
          <a:xfrm>
            <a:off x="11253216" y="3279648"/>
            <a:ext cx="316992" cy="316992"/>
          </a:xfrm>
          <a:prstGeom prst="ellipse">
            <a:avLst/>
          </a:prstGeom>
          <a:solidFill>
            <a:srgbClr val="F7C948"/>
          </a:solidFill>
          <a:ln w="12700">
            <a:solidFill>
              <a:schemeClr val="tx1"/>
            </a:solidFill>
            <a:prstDash val="solid"/>
          </a:ln>
        </p:spPr>
        <p:txBody>
          <a:bodyPr/>
          <a:lstStyle/>
          <a:p>
            <a:endParaRPr lang="en-GB" sz="2400"/>
          </a:p>
        </p:txBody>
      </p:sp>
      <p:sp>
        <p:nvSpPr>
          <p:cNvPr id="33" name="Shape 31"/>
          <p:cNvSpPr/>
          <p:nvPr/>
        </p:nvSpPr>
        <p:spPr>
          <a:xfrm>
            <a:off x="7010400" y="3986784"/>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34" name="Shape 32"/>
          <p:cNvSpPr/>
          <p:nvPr/>
        </p:nvSpPr>
        <p:spPr>
          <a:xfrm>
            <a:off x="7717536" y="3986784"/>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35" name="Shape 33"/>
          <p:cNvSpPr/>
          <p:nvPr/>
        </p:nvSpPr>
        <p:spPr>
          <a:xfrm>
            <a:off x="8424672" y="3986784"/>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36" name="Shape 34"/>
          <p:cNvSpPr/>
          <p:nvPr/>
        </p:nvSpPr>
        <p:spPr>
          <a:xfrm>
            <a:off x="9131808" y="3986784"/>
            <a:ext cx="316992" cy="316992"/>
          </a:xfrm>
          <a:prstGeom prst="ellipse">
            <a:avLst/>
          </a:prstGeom>
          <a:solidFill>
            <a:srgbClr val="F7C948"/>
          </a:solidFill>
          <a:ln w="12700">
            <a:solidFill>
              <a:schemeClr val="tx1"/>
            </a:solidFill>
            <a:prstDash val="solid"/>
          </a:ln>
        </p:spPr>
        <p:txBody>
          <a:bodyPr/>
          <a:lstStyle/>
          <a:p>
            <a:endParaRPr lang="en-GB" sz="2400"/>
          </a:p>
        </p:txBody>
      </p:sp>
      <p:sp>
        <p:nvSpPr>
          <p:cNvPr id="37" name="Shape 35"/>
          <p:cNvSpPr/>
          <p:nvPr/>
        </p:nvSpPr>
        <p:spPr>
          <a:xfrm>
            <a:off x="9838944" y="3986784"/>
            <a:ext cx="316992" cy="316992"/>
          </a:xfrm>
          <a:prstGeom prst="ellipse">
            <a:avLst/>
          </a:prstGeom>
          <a:solidFill>
            <a:srgbClr val="F7C948"/>
          </a:solidFill>
          <a:ln w="12700">
            <a:solidFill>
              <a:schemeClr val="tx1"/>
            </a:solidFill>
            <a:prstDash val="solid"/>
          </a:ln>
        </p:spPr>
        <p:txBody>
          <a:bodyPr/>
          <a:lstStyle/>
          <a:p>
            <a:endParaRPr lang="en-GB" sz="2400"/>
          </a:p>
        </p:txBody>
      </p:sp>
      <p:sp>
        <p:nvSpPr>
          <p:cNvPr id="38" name="Shape 36"/>
          <p:cNvSpPr/>
          <p:nvPr/>
        </p:nvSpPr>
        <p:spPr>
          <a:xfrm>
            <a:off x="10546080" y="3986784"/>
            <a:ext cx="316992" cy="316992"/>
          </a:xfrm>
          <a:prstGeom prst="ellipse">
            <a:avLst/>
          </a:prstGeom>
          <a:solidFill>
            <a:srgbClr val="F7C948"/>
          </a:solidFill>
          <a:ln w="12700">
            <a:solidFill>
              <a:schemeClr val="tx1"/>
            </a:solidFill>
            <a:prstDash val="solid"/>
          </a:ln>
        </p:spPr>
        <p:txBody>
          <a:bodyPr/>
          <a:lstStyle/>
          <a:p>
            <a:endParaRPr lang="en-GB" sz="2400"/>
          </a:p>
        </p:txBody>
      </p:sp>
      <p:sp>
        <p:nvSpPr>
          <p:cNvPr id="39" name="Shape 37"/>
          <p:cNvSpPr/>
          <p:nvPr/>
        </p:nvSpPr>
        <p:spPr>
          <a:xfrm>
            <a:off x="11253216" y="3986784"/>
            <a:ext cx="316992" cy="316992"/>
          </a:xfrm>
          <a:prstGeom prst="ellipse">
            <a:avLst/>
          </a:prstGeom>
          <a:solidFill>
            <a:srgbClr val="F7C948"/>
          </a:solidFill>
          <a:ln w="12700">
            <a:solidFill>
              <a:schemeClr val="tx1"/>
            </a:solidFill>
            <a:prstDash val="solid"/>
          </a:ln>
        </p:spPr>
        <p:txBody>
          <a:bodyPr/>
          <a:lstStyle/>
          <a:p>
            <a:endParaRPr lang="en-GB" sz="2400"/>
          </a:p>
        </p:txBody>
      </p:sp>
      <p:sp>
        <p:nvSpPr>
          <p:cNvPr id="40" name="Shape 38"/>
          <p:cNvSpPr/>
          <p:nvPr/>
        </p:nvSpPr>
        <p:spPr>
          <a:xfrm>
            <a:off x="7010400" y="4693920"/>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41" name="Shape 39"/>
          <p:cNvSpPr/>
          <p:nvPr/>
        </p:nvSpPr>
        <p:spPr>
          <a:xfrm>
            <a:off x="7717536" y="4693920"/>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42" name="Shape 40"/>
          <p:cNvSpPr/>
          <p:nvPr/>
        </p:nvSpPr>
        <p:spPr>
          <a:xfrm>
            <a:off x="8424672" y="4693920"/>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43" name="Shape 41"/>
          <p:cNvSpPr/>
          <p:nvPr/>
        </p:nvSpPr>
        <p:spPr>
          <a:xfrm>
            <a:off x="9131808" y="4693920"/>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44" name="Shape 42"/>
          <p:cNvSpPr/>
          <p:nvPr/>
        </p:nvSpPr>
        <p:spPr>
          <a:xfrm>
            <a:off x="9838944" y="4693920"/>
            <a:ext cx="316992" cy="316992"/>
          </a:xfrm>
          <a:prstGeom prst="ellipse">
            <a:avLst/>
          </a:prstGeom>
          <a:solidFill>
            <a:srgbClr val="F7C948"/>
          </a:solidFill>
          <a:ln w="12700">
            <a:solidFill>
              <a:schemeClr val="tx1"/>
            </a:solidFill>
            <a:prstDash val="solid"/>
          </a:ln>
        </p:spPr>
        <p:txBody>
          <a:bodyPr/>
          <a:lstStyle/>
          <a:p>
            <a:endParaRPr lang="en-GB" sz="2400"/>
          </a:p>
        </p:txBody>
      </p:sp>
      <p:sp>
        <p:nvSpPr>
          <p:cNvPr id="45" name="Shape 43"/>
          <p:cNvSpPr/>
          <p:nvPr/>
        </p:nvSpPr>
        <p:spPr>
          <a:xfrm>
            <a:off x="10546080" y="4693920"/>
            <a:ext cx="316992" cy="316992"/>
          </a:xfrm>
          <a:prstGeom prst="ellipse">
            <a:avLst/>
          </a:prstGeom>
          <a:solidFill>
            <a:srgbClr val="F7C948"/>
          </a:solidFill>
          <a:ln w="12700">
            <a:solidFill>
              <a:schemeClr val="tx1"/>
            </a:solidFill>
            <a:prstDash val="solid"/>
          </a:ln>
        </p:spPr>
        <p:txBody>
          <a:bodyPr/>
          <a:lstStyle/>
          <a:p>
            <a:endParaRPr lang="en-GB" sz="2400"/>
          </a:p>
        </p:txBody>
      </p:sp>
      <p:sp>
        <p:nvSpPr>
          <p:cNvPr id="46" name="Shape 44"/>
          <p:cNvSpPr/>
          <p:nvPr/>
        </p:nvSpPr>
        <p:spPr>
          <a:xfrm>
            <a:off x="11253216" y="4693920"/>
            <a:ext cx="316992" cy="316992"/>
          </a:xfrm>
          <a:prstGeom prst="ellipse">
            <a:avLst/>
          </a:prstGeom>
          <a:solidFill>
            <a:srgbClr val="F7C948"/>
          </a:solidFill>
          <a:ln w="12700">
            <a:solidFill>
              <a:schemeClr val="tx1"/>
            </a:solidFill>
            <a:prstDash val="solid"/>
          </a:ln>
        </p:spPr>
        <p:txBody>
          <a:bodyPr/>
          <a:lstStyle/>
          <a:p>
            <a:endParaRPr lang="en-GB" sz="2400"/>
          </a:p>
        </p:txBody>
      </p:sp>
      <p:sp>
        <p:nvSpPr>
          <p:cNvPr id="47" name="Shape 45"/>
          <p:cNvSpPr/>
          <p:nvPr/>
        </p:nvSpPr>
        <p:spPr>
          <a:xfrm>
            <a:off x="7010400" y="5401056"/>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48" name="Shape 46"/>
          <p:cNvSpPr/>
          <p:nvPr/>
        </p:nvSpPr>
        <p:spPr>
          <a:xfrm>
            <a:off x="7717536" y="5401056"/>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49" name="Shape 47"/>
          <p:cNvSpPr/>
          <p:nvPr/>
        </p:nvSpPr>
        <p:spPr>
          <a:xfrm>
            <a:off x="8424672" y="5401056"/>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50" name="Shape 48"/>
          <p:cNvSpPr/>
          <p:nvPr/>
        </p:nvSpPr>
        <p:spPr>
          <a:xfrm>
            <a:off x="9131808" y="5401056"/>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51" name="Shape 49"/>
          <p:cNvSpPr/>
          <p:nvPr/>
        </p:nvSpPr>
        <p:spPr>
          <a:xfrm>
            <a:off x="9838944" y="5401056"/>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52" name="Shape 50"/>
          <p:cNvSpPr/>
          <p:nvPr/>
        </p:nvSpPr>
        <p:spPr>
          <a:xfrm>
            <a:off x="10546080" y="5401056"/>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53" name="Shape 51"/>
          <p:cNvSpPr/>
          <p:nvPr/>
        </p:nvSpPr>
        <p:spPr>
          <a:xfrm>
            <a:off x="11253216" y="5401056"/>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54" name="Text 52"/>
          <p:cNvSpPr txBox="1"/>
          <p:nvPr/>
        </p:nvSpPr>
        <p:spPr>
          <a:xfrm>
            <a:off x="6827520" y="6096000"/>
            <a:ext cx="4876800" cy="304800"/>
          </a:xfrm>
          <a:prstGeom prst="rect">
            <a:avLst/>
          </a:prstGeom>
          <a:noFill/>
          <a:ln/>
        </p:spPr>
        <p:txBody>
          <a:bodyPr wrap="square" lIns="0" tIns="0" rIns="0" bIns="0" rtlCol="0" anchor="ctr"/>
          <a:lstStyle/>
          <a:p>
            <a:r>
              <a:rPr lang="en-US" sz="1333" i="1" dirty="0">
                <a:solidFill>
                  <a:srgbClr val="333333"/>
                </a:solidFill>
                <a:latin typeface="Calibri" pitchFamily="34" charset="0"/>
                <a:ea typeface="Calibri" pitchFamily="34" charset="-122"/>
                <a:cs typeface="Calibri" pitchFamily="34" charset="-120"/>
              </a:rPr>
              <a:t>Yellow = top three at that point (25 of 49)</a:t>
            </a:r>
            <a:endParaRPr lang="en-US" sz="1333" dirty="0"/>
          </a:p>
        </p:txBody>
      </p:sp>
      <p:sp>
        <p:nvSpPr>
          <p:cNvPr id="57" name="Prostokąt 68">
            <a:extLst>
              <a:ext uri="{FF2B5EF4-FFF2-40B4-BE49-F238E27FC236}">
                <a16:creationId xmlns:a16="http://schemas.microsoft.com/office/drawing/2014/main" id="{994BF565-A7D6-9C89-D0BA-85BE8D39B3EE}"/>
              </a:ext>
            </a:extLst>
          </p:cNvPr>
          <p:cNvSpPr/>
          <p:nvPr/>
        </p:nvSpPr>
        <p:spPr>
          <a:xfrm>
            <a:off x="377702" y="414091"/>
            <a:ext cx="1328006" cy="256469"/>
          </a:xfrm>
          <a:prstGeom prst="rect">
            <a:avLst/>
          </a:prstGeom>
          <a:solidFill>
            <a:srgbClr val="FFC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8" name="Tytuł 1">
            <a:extLst>
              <a:ext uri="{FF2B5EF4-FFF2-40B4-BE49-F238E27FC236}">
                <a16:creationId xmlns:a16="http://schemas.microsoft.com/office/drawing/2014/main" id="{D7FB424E-0B81-9441-CB3F-9D738C254289}"/>
              </a:ext>
            </a:extLst>
          </p:cNvPr>
          <p:cNvSpPr txBox="1">
            <a:spLocks/>
          </p:cNvSpPr>
          <p:nvPr/>
        </p:nvSpPr>
        <p:spPr>
          <a:xfrm>
            <a:off x="438186" y="475333"/>
            <a:ext cx="3940679" cy="422029"/>
          </a:xfrm>
          <a:prstGeom prst="rect">
            <a:avLst/>
          </a:prstGeom>
        </p:spPr>
        <p:txBody>
          <a:bodyPr vert="horz" lIns="0" tIns="3600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n-US" sz="1400" b="1" i="0" u="none" strike="noStrike" baseline="30000" dirty="0">
                <a:solidFill>
                  <a:srgbClr val="000000"/>
                </a:solidFill>
                <a:latin typeface="Titillium Web" panose="00000500000000000000" pitchFamily="2" charset="-18"/>
              </a:rPr>
              <a:t>THE MAP – WHO WINS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B5DDC-7F93-0955-F4E1-BAAEABD44627}"/>
            </a:ext>
          </a:extLst>
        </p:cNvPr>
        <p:cNvGrpSpPr/>
        <p:nvPr/>
      </p:nvGrpSpPr>
      <p:grpSpPr>
        <a:xfrm>
          <a:off x="0" y="0"/>
          <a:ext cx="0" cy="0"/>
          <a:chOff x="0" y="0"/>
          <a:chExt cx="0" cy="0"/>
        </a:xfrm>
      </p:grpSpPr>
      <p:sp>
        <p:nvSpPr>
          <p:cNvPr id="2" name="Prostokąt 40">
            <a:extLst>
              <a:ext uri="{FF2B5EF4-FFF2-40B4-BE49-F238E27FC236}">
                <a16:creationId xmlns:a16="http://schemas.microsoft.com/office/drawing/2014/main" id="{BFC52F3D-67AD-4FBB-6F4C-70F10C6A8A91}"/>
              </a:ext>
            </a:extLst>
          </p:cNvPr>
          <p:cNvSpPr/>
          <p:nvPr/>
        </p:nvSpPr>
        <p:spPr>
          <a:xfrm>
            <a:off x="190639" y="191699"/>
            <a:ext cx="11810721" cy="6474602"/>
          </a:xfrm>
          <a:prstGeom prst="rect">
            <a:avLst/>
          </a:prstGeom>
          <a:solidFill>
            <a:srgbClr val="B1D2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pic>
        <p:nvPicPr>
          <p:cNvPr id="163" name="Picture 162">
            <a:extLst>
              <a:ext uri="{FF2B5EF4-FFF2-40B4-BE49-F238E27FC236}">
                <a16:creationId xmlns:a16="http://schemas.microsoft.com/office/drawing/2014/main" id="{BD522FF4-00B8-B619-7D9E-BF59D2D3B6D7}"/>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l="8181" r="8451"/>
          <a:stretch>
            <a:fillRect/>
          </a:stretch>
        </p:blipFill>
        <p:spPr>
          <a:xfrm>
            <a:off x="6736976" y="950296"/>
            <a:ext cx="5029200" cy="4975695"/>
          </a:xfrm>
          <a:prstGeom prst="rect">
            <a:avLst/>
          </a:prstGeom>
        </p:spPr>
      </p:pic>
      <p:sp>
        <p:nvSpPr>
          <p:cNvPr id="5" name="Text 1">
            <a:extLst>
              <a:ext uri="{FF2B5EF4-FFF2-40B4-BE49-F238E27FC236}">
                <a16:creationId xmlns:a16="http://schemas.microsoft.com/office/drawing/2014/main" id="{DA66F8C1-7556-99E7-9485-46533717889B}"/>
              </a:ext>
            </a:extLst>
          </p:cNvPr>
          <p:cNvSpPr txBox="1"/>
          <p:nvPr/>
        </p:nvSpPr>
        <p:spPr>
          <a:xfrm>
            <a:off x="548640" y="914400"/>
            <a:ext cx="5547360" cy="1645920"/>
          </a:xfrm>
          <a:prstGeom prst="rect">
            <a:avLst/>
          </a:prstGeom>
          <a:noFill/>
          <a:ln/>
        </p:spPr>
        <p:txBody>
          <a:bodyPr wrap="square" lIns="0" tIns="0" rIns="0" bIns="0" rtlCol="0" anchor="t"/>
          <a:lstStyle/>
          <a:p>
            <a:pPr marL="0" indent="0">
              <a:buNone/>
            </a:pPr>
            <a:r>
              <a:rPr lang="en-US" sz="12800" b="1" dirty="0">
                <a:solidFill>
                  <a:srgbClr val="111111"/>
                </a:solidFill>
                <a:latin typeface="Calibri" pitchFamily="34" charset="0"/>
                <a:ea typeface="Calibri" pitchFamily="34" charset="-122"/>
                <a:cs typeface="Calibri" pitchFamily="34" charset="-120"/>
              </a:rPr>
              <a:t>7 of 49</a:t>
            </a:r>
            <a:endParaRPr lang="en-US" sz="12800" dirty="0"/>
          </a:p>
          <a:p>
            <a:pPr marL="0" indent="0">
              <a:buNone/>
            </a:pPr>
            <a:r>
              <a:rPr lang="en-US" sz="2000" dirty="0">
                <a:solidFill>
                  <a:srgbClr val="111111"/>
                </a:solidFill>
                <a:latin typeface="Calibri" pitchFamily="34" charset="0"/>
                <a:ea typeface="Calibri" pitchFamily="34" charset="-122"/>
                <a:cs typeface="Calibri" pitchFamily="34" charset="-120"/>
              </a:rPr>
              <a:t>points where this firm makes the top three</a:t>
            </a:r>
            <a:endParaRPr lang="en-US" sz="8000" dirty="0"/>
          </a:p>
        </p:txBody>
      </p:sp>
      <p:sp>
        <p:nvSpPr>
          <p:cNvPr id="6" name="Text 2">
            <a:extLst>
              <a:ext uri="{FF2B5EF4-FFF2-40B4-BE49-F238E27FC236}">
                <a16:creationId xmlns:a16="http://schemas.microsoft.com/office/drawing/2014/main" id="{19CCE26E-51A7-6DC7-1F4E-E057A250CBC3}"/>
              </a:ext>
            </a:extLst>
          </p:cNvPr>
          <p:cNvSpPr txBox="1"/>
          <p:nvPr/>
        </p:nvSpPr>
        <p:spPr>
          <a:xfrm>
            <a:off x="505968" y="3596640"/>
            <a:ext cx="5273040" cy="1645920"/>
          </a:xfrm>
          <a:prstGeom prst="rect">
            <a:avLst/>
          </a:prstGeom>
          <a:noFill/>
          <a:ln/>
        </p:spPr>
        <p:txBody>
          <a:bodyPr wrap="square" lIns="0" tIns="0" rIns="0" bIns="0" rtlCol="0" anchor="t"/>
          <a:lstStyle/>
          <a:p>
            <a:pPr marL="342900" indent="-342900">
              <a:spcAft>
                <a:spcPts val="1000"/>
              </a:spcAft>
              <a:buSzPct val="100000"/>
              <a:buChar char="•"/>
            </a:pPr>
            <a:r>
              <a:rPr lang="en-US" sz="2000" dirty="0">
                <a:solidFill>
                  <a:srgbClr val="111111"/>
                </a:solidFill>
                <a:latin typeface="Calibri" pitchFamily="34" charset="0"/>
                <a:ea typeface="Calibri" pitchFamily="34" charset="-122"/>
                <a:cs typeface="Calibri" pitchFamily="34" charset="-120"/>
              </a:rPr>
              <a:t>5.0 rating from 71 reviews</a:t>
            </a:r>
          </a:p>
          <a:p>
            <a:pPr marL="342900" indent="-342900">
              <a:spcAft>
                <a:spcPts val="1000"/>
              </a:spcAft>
              <a:buSzPct val="100000"/>
              <a:buChar char="•"/>
            </a:pPr>
            <a:r>
              <a:rPr lang="en-US" sz="2000" dirty="0">
                <a:solidFill>
                  <a:srgbClr val="111111"/>
                </a:solidFill>
                <a:latin typeface="Calibri" pitchFamily="34" charset="0"/>
                <a:cs typeface="Calibri" pitchFamily="34" charset="-120"/>
              </a:rPr>
              <a:t>Well established</a:t>
            </a:r>
            <a:endParaRPr lang="en-US" sz="2000" dirty="0"/>
          </a:p>
          <a:p>
            <a:pPr marL="342900" indent="-342900">
              <a:spcAft>
                <a:spcPts val="1000"/>
              </a:spcAft>
              <a:buSzPct val="100000"/>
              <a:buChar char="•"/>
            </a:pPr>
            <a:r>
              <a:rPr lang="en-US" sz="2000" dirty="0">
                <a:solidFill>
                  <a:srgbClr val="111111"/>
                </a:solidFill>
                <a:latin typeface="Calibri" pitchFamily="34" charset="0"/>
                <a:ea typeface="Calibri" pitchFamily="34" charset="-122"/>
                <a:cs typeface="Calibri" pitchFamily="34" charset="-120"/>
              </a:rPr>
              <a:t>Average position: about 7</a:t>
            </a:r>
            <a:r>
              <a:rPr lang="en-US" sz="2000" baseline="30000" dirty="0">
                <a:solidFill>
                  <a:srgbClr val="111111"/>
                </a:solidFill>
                <a:latin typeface="Calibri" pitchFamily="34" charset="0"/>
                <a:ea typeface="Calibri" pitchFamily="34" charset="-122"/>
                <a:cs typeface="Calibri" pitchFamily="34" charset="-120"/>
              </a:rPr>
              <a:t>th</a:t>
            </a:r>
            <a:endParaRPr lang="en-US" sz="2000" dirty="0">
              <a:solidFill>
                <a:srgbClr val="111111"/>
              </a:solidFill>
              <a:latin typeface="Calibri" pitchFamily="34" charset="0"/>
              <a:ea typeface="Calibri" pitchFamily="34" charset="-122"/>
              <a:cs typeface="Calibri" pitchFamily="34" charset="-120"/>
            </a:endParaRPr>
          </a:p>
          <a:p>
            <a:pPr marL="342900" indent="-342900">
              <a:spcAft>
                <a:spcPts val="1000"/>
              </a:spcAft>
              <a:buSzPct val="100000"/>
              <a:buChar char="•"/>
            </a:pPr>
            <a:endParaRPr lang="en-US" sz="2000" dirty="0">
              <a:solidFill>
                <a:srgbClr val="111111"/>
              </a:solidFill>
              <a:latin typeface="Calibri" pitchFamily="34" charset="0"/>
              <a:cs typeface="Calibri" pitchFamily="34" charset="-120"/>
            </a:endParaRPr>
          </a:p>
          <a:p>
            <a:pPr>
              <a:spcAft>
                <a:spcPts val="1000"/>
              </a:spcAft>
              <a:buSzPct val="100000"/>
            </a:pPr>
            <a:r>
              <a:rPr lang="en-US" sz="2000" b="1" dirty="0">
                <a:solidFill>
                  <a:srgbClr val="111111"/>
                </a:solidFill>
                <a:latin typeface="Calibri" pitchFamily="34" charset="0"/>
                <a:cs typeface="Calibri" pitchFamily="34" charset="-120"/>
              </a:rPr>
              <a:t>Does anyone know or checked if their map is better than this, no matter your location?</a:t>
            </a:r>
            <a:endParaRPr lang="en-US" sz="2000" b="1" dirty="0"/>
          </a:p>
        </p:txBody>
      </p:sp>
      <p:sp>
        <p:nvSpPr>
          <p:cNvPr id="61" name="Prostokąt 68">
            <a:extLst>
              <a:ext uri="{FF2B5EF4-FFF2-40B4-BE49-F238E27FC236}">
                <a16:creationId xmlns:a16="http://schemas.microsoft.com/office/drawing/2014/main" id="{A04C0E9A-6E95-3F7D-46A3-81E147D3F7F5}"/>
              </a:ext>
            </a:extLst>
          </p:cNvPr>
          <p:cNvSpPr/>
          <p:nvPr/>
        </p:nvSpPr>
        <p:spPr>
          <a:xfrm>
            <a:off x="377702" y="414091"/>
            <a:ext cx="2238804" cy="256469"/>
          </a:xfrm>
          <a:prstGeom prst="rect">
            <a:avLst/>
          </a:prstGeom>
          <a:solidFill>
            <a:srgbClr val="FFC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2" name="Tytuł 1">
            <a:extLst>
              <a:ext uri="{FF2B5EF4-FFF2-40B4-BE49-F238E27FC236}">
                <a16:creationId xmlns:a16="http://schemas.microsoft.com/office/drawing/2014/main" id="{3C536A81-6775-B725-54B7-76171D9C7867}"/>
              </a:ext>
            </a:extLst>
          </p:cNvPr>
          <p:cNvSpPr txBox="1">
            <a:spLocks/>
          </p:cNvSpPr>
          <p:nvPr/>
        </p:nvSpPr>
        <p:spPr>
          <a:xfrm>
            <a:off x="438186" y="475333"/>
            <a:ext cx="3940679" cy="422029"/>
          </a:xfrm>
          <a:prstGeom prst="rect">
            <a:avLst/>
          </a:prstGeom>
        </p:spPr>
        <p:txBody>
          <a:bodyPr vert="horz" lIns="0" tIns="3600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n-US" sz="1400" b="1" i="0" u="none" strike="noStrike" baseline="30000" dirty="0">
                <a:solidFill>
                  <a:srgbClr val="000000"/>
                </a:solidFill>
                <a:latin typeface="Titillium Web" panose="00000500000000000000" pitchFamily="2" charset="-18"/>
              </a:rPr>
              <a:t>THE MAP – A REAL SOUTHAMPTON FIRM</a:t>
            </a:r>
          </a:p>
        </p:txBody>
      </p:sp>
      <p:sp>
        <p:nvSpPr>
          <p:cNvPr id="113" name="Shape 3">
            <a:extLst>
              <a:ext uri="{FF2B5EF4-FFF2-40B4-BE49-F238E27FC236}">
                <a16:creationId xmlns:a16="http://schemas.microsoft.com/office/drawing/2014/main" id="{3F54926E-D5ED-73F7-1DCD-711916BE15A1}"/>
              </a:ext>
            </a:extLst>
          </p:cNvPr>
          <p:cNvSpPr/>
          <p:nvPr/>
        </p:nvSpPr>
        <p:spPr>
          <a:xfrm>
            <a:off x="7010400" y="1158240"/>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14" name="Shape 4">
            <a:extLst>
              <a:ext uri="{FF2B5EF4-FFF2-40B4-BE49-F238E27FC236}">
                <a16:creationId xmlns:a16="http://schemas.microsoft.com/office/drawing/2014/main" id="{0A1C17E6-182B-C55C-2153-97ACED91482B}"/>
              </a:ext>
            </a:extLst>
          </p:cNvPr>
          <p:cNvSpPr/>
          <p:nvPr/>
        </p:nvSpPr>
        <p:spPr>
          <a:xfrm>
            <a:off x="7717536" y="1158240"/>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15" name="Shape 5">
            <a:extLst>
              <a:ext uri="{FF2B5EF4-FFF2-40B4-BE49-F238E27FC236}">
                <a16:creationId xmlns:a16="http://schemas.microsoft.com/office/drawing/2014/main" id="{3249F04F-0680-6FC1-015D-C28D0A0645F1}"/>
              </a:ext>
            </a:extLst>
          </p:cNvPr>
          <p:cNvSpPr/>
          <p:nvPr/>
        </p:nvSpPr>
        <p:spPr>
          <a:xfrm>
            <a:off x="8424672" y="1158240"/>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16" name="Shape 6">
            <a:extLst>
              <a:ext uri="{FF2B5EF4-FFF2-40B4-BE49-F238E27FC236}">
                <a16:creationId xmlns:a16="http://schemas.microsoft.com/office/drawing/2014/main" id="{3D025CD3-1081-9582-2588-C27692F1763D}"/>
              </a:ext>
            </a:extLst>
          </p:cNvPr>
          <p:cNvSpPr/>
          <p:nvPr/>
        </p:nvSpPr>
        <p:spPr>
          <a:xfrm>
            <a:off x="9131808" y="1158240"/>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17" name="Shape 7">
            <a:extLst>
              <a:ext uri="{FF2B5EF4-FFF2-40B4-BE49-F238E27FC236}">
                <a16:creationId xmlns:a16="http://schemas.microsoft.com/office/drawing/2014/main" id="{00C0BA38-C950-A271-5B2B-8EBC3EBAAC22}"/>
              </a:ext>
            </a:extLst>
          </p:cNvPr>
          <p:cNvSpPr/>
          <p:nvPr/>
        </p:nvSpPr>
        <p:spPr>
          <a:xfrm>
            <a:off x="9838944" y="1158240"/>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18" name="Shape 8">
            <a:extLst>
              <a:ext uri="{FF2B5EF4-FFF2-40B4-BE49-F238E27FC236}">
                <a16:creationId xmlns:a16="http://schemas.microsoft.com/office/drawing/2014/main" id="{A4F8973B-C7AD-E6AB-3C8E-08421BC2F943}"/>
              </a:ext>
            </a:extLst>
          </p:cNvPr>
          <p:cNvSpPr/>
          <p:nvPr/>
        </p:nvSpPr>
        <p:spPr>
          <a:xfrm>
            <a:off x="10546080" y="1158240"/>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19" name="Shape 9">
            <a:extLst>
              <a:ext uri="{FF2B5EF4-FFF2-40B4-BE49-F238E27FC236}">
                <a16:creationId xmlns:a16="http://schemas.microsoft.com/office/drawing/2014/main" id="{D6932041-2FE9-0549-54A5-98B702D86D0C}"/>
              </a:ext>
            </a:extLst>
          </p:cNvPr>
          <p:cNvSpPr/>
          <p:nvPr/>
        </p:nvSpPr>
        <p:spPr>
          <a:xfrm>
            <a:off x="11253216" y="1158240"/>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20" name="Shape 10">
            <a:extLst>
              <a:ext uri="{FF2B5EF4-FFF2-40B4-BE49-F238E27FC236}">
                <a16:creationId xmlns:a16="http://schemas.microsoft.com/office/drawing/2014/main" id="{F7C1F00E-D7D4-4664-5632-38FA115C72C6}"/>
              </a:ext>
            </a:extLst>
          </p:cNvPr>
          <p:cNvSpPr/>
          <p:nvPr/>
        </p:nvSpPr>
        <p:spPr>
          <a:xfrm>
            <a:off x="7010400" y="1865376"/>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21" name="Shape 11">
            <a:extLst>
              <a:ext uri="{FF2B5EF4-FFF2-40B4-BE49-F238E27FC236}">
                <a16:creationId xmlns:a16="http://schemas.microsoft.com/office/drawing/2014/main" id="{5F14F8B1-E432-E557-59CF-59BA8951F1DA}"/>
              </a:ext>
            </a:extLst>
          </p:cNvPr>
          <p:cNvSpPr/>
          <p:nvPr/>
        </p:nvSpPr>
        <p:spPr>
          <a:xfrm>
            <a:off x="7717536" y="1865376"/>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22" name="Shape 12">
            <a:extLst>
              <a:ext uri="{FF2B5EF4-FFF2-40B4-BE49-F238E27FC236}">
                <a16:creationId xmlns:a16="http://schemas.microsoft.com/office/drawing/2014/main" id="{8FD9E670-ADE1-6CD6-09D4-ECD5919E3D06}"/>
              </a:ext>
            </a:extLst>
          </p:cNvPr>
          <p:cNvSpPr/>
          <p:nvPr/>
        </p:nvSpPr>
        <p:spPr>
          <a:xfrm>
            <a:off x="8424672" y="1865376"/>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23" name="Shape 13">
            <a:extLst>
              <a:ext uri="{FF2B5EF4-FFF2-40B4-BE49-F238E27FC236}">
                <a16:creationId xmlns:a16="http://schemas.microsoft.com/office/drawing/2014/main" id="{0A1CE1BA-78DB-31A1-9BCD-3A7711479009}"/>
              </a:ext>
            </a:extLst>
          </p:cNvPr>
          <p:cNvSpPr/>
          <p:nvPr/>
        </p:nvSpPr>
        <p:spPr>
          <a:xfrm>
            <a:off x="9131808" y="1865376"/>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24" name="Shape 14">
            <a:extLst>
              <a:ext uri="{FF2B5EF4-FFF2-40B4-BE49-F238E27FC236}">
                <a16:creationId xmlns:a16="http://schemas.microsoft.com/office/drawing/2014/main" id="{91C5A064-D769-A743-BF26-EF4B2855EC9B}"/>
              </a:ext>
            </a:extLst>
          </p:cNvPr>
          <p:cNvSpPr/>
          <p:nvPr/>
        </p:nvSpPr>
        <p:spPr>
          <a:xfrm>
            <a:off x="9838944" y="1865376"/>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25" name="Shape 15">
            <a:extLst>
              <a:ext uri="{FF2B5EF4-FFF2-40B4-BE49-F238E27FC236}">
                <a16:creationId xmlns:a16="http://schemas.microsoft.com/office/drawing/2014/main" id="{AEE86D68-9EF3-2AFF-9873-A5437AFAA50A}"/>
              </a:ext>
            </a:extLst>
          </p:cNvPr>
          <p:cNvSpPr/>
          <p:nvPr/>
        </p:nvSpPr>
        <p:spPr>
          <a:xfrm>
            <a:off x="10546080" y="1865376"/>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26" name="Shape 16">
            <a:extLst>
              <a:ext uri="{FF2B5EF4-FFF2-40B4-BE49-F238E27FC236}">
                <a16:creationId xmlns:a16="http://schemas.microsoft.com/office/drawing/2014/main" id="{E0D360EB-835A-A94B-53DA-07268F2054EF}"/>
              </a:ext>
            </a:extLst>
          </p:cNvPr>
          <p:cNvSpPr/>
          <p:nvPr/>
        </p:nvSpPr>
        <p:spPr>
          <a:xfrm>
            <a:off x="11253216" y="1865376"/>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27" name="Shape 17">
            <a:extLst>
              <a:ext uri="{FF2B5EF4-FFF2-40B4-BE49-F238E27FC236}">
                <a16:creationId xmlns:a16="http://schemas.microsoft.com/office/drawing/2014/main" id="{7265A908-411A-7C7C-372E-ADC66D5E34E2}"/>
              </a:ext>
            </a:extLst>
          </p:cNvPr>
          <p:cNvSpPr/>
          <p:nvPr/>
        </p:nvSpPr>
        <p:spPr>
          <a:xfrm>
            <a:off x="7010400" y="2572512"/>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28" name="Shape 18">
            <a:extLst>
              <a:ext uri="{FF2B5EF4-FFF2-40B4-BE49-F238E27FC236}">
                <a16:creationId xmlns:a16="http://schemas.microsoft.com/office/drawing/2014/main" id="{83F640B0-322F-5883-5EB0-15767A5DAA3C}"/>
              </a:ext>
            </a:extLst>
          </p:cNvPr>
          <p:cNvSpPr/>
          <p:nvPr/>
        </p:nvSpPr>
        <p:spPr>
          <a:xfrm>
            <a:off x="7717536" y="2572512"/>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29" name="Shape 19">
            <a:extLst>
              <a:ext uri="{FF2B5EF4-FFF2-40B4-BE49-F238E27FC236}">
                <a16:creationId xmlns:a16="http://schemas.microsoft.com/office/drawing/2014/main" id="{7DF31AA4-5AF6-5873-3938-509AD9301795}"/>
              </a:ext>
            </a:extLst>
          </p:cNvPr>
          <p:cNvSpPr/>
          <p:nvPr/>
        </p:nvSpPr>
        <p:spPr>
          <a:xfrm>
            <a:off x="8424672" y="2572512"/>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130" name="Shape 20">
            <a:extLst>
              <a:ext uri="{FF2B5EF4-FFF2-40B4-BE49-F238E27FC236}">
                <a16:creationId xmlns:a16="http://schemas.microsoft.com/office/drawing/2014/main" id="{3643B871-BCF4-D92D-7BB6-6D643FDA1B41}"/>
              </a:ext>
            </a:extLst>
          </p:cNvPr>
          <p:cNvSpPr/>
          <p:nvPr/>
        </p:nvSpPr>
        <p:spPr>
          <a:xfrm>
            <a:off x="9131808" y="2572512"/>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31" name="Shape 21">
            <a:extLst>
              <a:ext uri="{FF2B5EF4-FFF2-40B4-BE49-F238E27FC236}">
                <a16:creationId xmlns:a16="http://schemas.microsoft.com/office/drawing/2014/main" id="{5A28CD7C-43B4-295D-58FB-A307C0048EEA}"/>
              </a:ext>
            </a:extLst>
          </p:cNvPr>
          <p:cNvSpPr/>
          <p:nvPr/>
        </p:nvSpPr>
        <p:spPr>
          <a:xfrm>
            <a:off x="9838944" y="2572512"/>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32" name="Shape 22">
            <a:extLst>
              <a:ext uri="{FF2B5EF4-FFF2-40B4-BE49-F238E27FC236}">
                <a16:creationId xmlns:a16="http://schemas.microsoft.com/office/drawing/2014/main" id="{2C7CD48F-2CCF-17E9-3D0E-53906E6AA290}"/>
              </a:ext>
            </a:extLst>
          </p:cNvPr>
          <p:cNvSpPr/>
          <p:nvPr/>
        </p:nvSpPr>
        <p:spPr>
          <a:xfrm>
            <a:off x="10546080" y="2572512"/>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33" name="Shape 23">
            <a:extLst>
              <a:ext uri="{FF2B5EF4-FFF2-40B4-BE49-F238E27FC236}">
                <a16:creationId xmlns:a16="http://schemas.microsoft.com/office/drawing/2014/main" id="{785BCB2D-7CF6-09B7-35F0-C8B791506BDC}"/>
              </a:ext>
            </a:extLst>
          </p:cNvPr>
          <p:cNvSpPr/>
          <p:nvPr/>
        </p:nvSpPr>
        <p:spPr>
          <a:xfrm>
            <a:off x="11253216" y="2572512"/>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34" name="Shape 24">
            <a:extLst>
              <a:ext uri="{FF2B5EF4-FFF2-40B4-BE49-F238E27FC236}">
                <a16:creationId xmlns:a16="http://schemas.microsoft.com/office/drawing/2014/main" id="{BEF667D6-8498-4BB3-53D6-4549BDEFC699}"/>
              </a:ext>
            </a:extLst>
          </p:cNvPr>
          <p:cNvSpPr/>
          <p:nvPr/>
        </p:nvSpPr>
        <p:spPr>
          <a:xfrm>
            <a:off x="7010400" y="3279648"/>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35" name="Shape 25">
            <a:extLst>
              <a:ext uri="{FF2B5EF4-FFF2-40B4-BE49-F238E27FC236}">
                <a16:creationId xmlns:a16="http://schemas.microsoft.com/office/drawing/2014/main" id="{D9C270E5-CB60-E62C-F08A-AF6A670E9CD7}"/>
              </a:ext>
            </a:extLst>
          </p:cNvPr>
          <p:cNvSpPr/>
          <p:nvPr/>
        </p:nvSpPr>
        <p:spPr>
          <a:xfrm>
            <a:off x="7717536" y="3279648"/>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36" name="Shape 26">
            <a:extLst>
              <a:ext uri="{FF2B5EF4-FFF2-40B4-BE49-F238E27FC236}">
                <a16:creationId xmlns:a16="http://schemas.microsoft.com/office/drawing/2014/main" id="{DAF798B8-F4E8-77AA-4198-9D3ACADE5603}"/>
              </a:ext>
            </a:extLst>
          </p:cNvPr>
          <p:cNvSpPr/>
          <p:nvPr/>
        </p:nvSpPr>
        <p:spPr>
          <a:xfrm>
            <a:off x="8424672" y="3279648"/>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137" name="Shape 27">
            <a:extLst>
              <a:ext uri="{FF2B5EF4-FFF2-40B4-BE49-F238E27FC236}">
                <a16:creationId xmlns:a16="http://schemas.microsoft.com/office/drawing/2014/main" id="{2E68AE76-1AB0-96A8-15C3-CC71D68139C2}"/>
              </a:ext>
            </a:extLst>
          </p:cNvPr>
          <p:cNvSpPr/>
          <p:nvPr/>
        </p:nvSpPr>
        <p:spPr>
          <a:xfrm>
            <a:off x="9131808" y="3279648"/>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138" name="Shape 28">
            <a:extLst>
              <a:ext uri="{FF2B5EF4-FFF2-40B4-BE49-F238E27FC236}">
                <a16:creationId xmlns:a16="http://schemas.microsoft.com/office/drawing/2014/main" id="{635C7322-6662-EA39-8717-2FE117C3DF1A}"/>
              </a:ext>
            </a:extLst>
          </p:cNvPr>
          <p:cNvSpPr/>
          <p:nvPr/>
        </p:nvSpPr>
        <p:spPr>
          <a:xfrm>
            <a:off x="9838944" y="3279648"/>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139" name="Shape 29">
            <a:extLst>
              <a:ext uri="{FF2B5EF4-FFF2-40B4-BE49-F238E27FC236}">
                <a16:creationId xmlns:a16="http://schemas.microsoft.com/office/drawing/2014/main" id="{5FAF6FD9-4A10-0102-BD6E-E17DB8EA5F4B}"/>
              </a:ext>
            </a:extLst>
          </p:cNvPr>
          <p:cNvSpPr/>
          <p:nvPr/>
        </p:nvSpPr>
        <p:spPr>
          <a:xfrm>
            <a:off x="10546080" y="3279648"/>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40" name="Shape 30">
            <a:extLst>
              <a:ext uri="{FF2B5EF4-FFF2-40B4-BE49-F238E27FC236}">
                <a16:creationId xmlns:a16="http://schemas.microsoft.com/office/drawing/2014/main" id="{98A40762-3353-DDFC-3A3C-4C11CF05CF87}"/>
              </a:ext>
            </a:extLst>
          </p:cNvPr>
          <p:cNvSpPr/>
          <p:nvPr/>
        </p:nvSpPr>
        <p:spPr>
          <a:xfrm>
            <a:off x="11253216" y="3279648"/>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41" name="Shape 31">
            <a:extLst>
              <a:ext uri="{FF2B5EF4-FFF2-40B4-BE49-F238E27FC236}">
                <a16:creationId xmlns:a16="http://schemas.microsoft.com/office/drawing/2014/main" id="{A2A58428-6AF2-16F2-8F8A-BADE54D329B8}"/>
              </a:ext>
            </a:extLst>
          </p:cNvPr>
          <p:cNvSpPr/>
          <p:nvPr/>
        </p:nvSpPr>
        <p:spPr>
          <a:xfrm>
            <a:off x="7010400" y="3986784"/>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42" name="Shape 32">
            <a:extLst>
              <a:ext uri="{FF2B5EF4-FFF2-40B4-BE49-F238E27FC236}">
                <a16:creationId xmlns:a16="http://schemas.microsoft.com/office/drawing/2014/main" id="{284A0E66-A427-E3E1-3716-B358C8F92FED}"/>
              </a:ext>
            </a:extLst>
          </p:cNvPr>
          <p:cNvSpPr/>
          <p:nvPr/>
        </p:nvSpPr>
        <p:spPr>
          <a:xfrm>
            <a:off x="7717536" y="3986784"/>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43" name="Shape 33">
            <a:extLst>
              <a:ext uri="{FF2B5EF4-FFF2-40B4-BE49-F238E27FC236}">
                <a16:creationId xmlns:a16="http://schemas.microsoft.com/office/drawing/2014/main" id="{3CA99E9D-045C-F3EF-9144-770B3C8B7B73}"/>
              </a:ext>
            </a:extLst>
          </p:cNvPr>
          <p:cNvSpPr/>
          <p:nvPr/>
        </p:nvSpPr>
        <p:spPr>
          <a:xfrm>
            <a:off x="8424672" y="3986784"/>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144" name="Shape 34">
            <a:extLst>
              <a:ext uri="{FF2B5EF4-FFF2-40B4-BE49-F238E27FC236}">
                <a16:creationId xmlns:a16="http://schemas.microsoft.com/office/drawing/2014/main" id="{6EFBDA25-DD20-A21F-ABDA-CC2F4BD8738C}"/>
              </a:ext>
            </a:extLst>
          </p:cNvPr>
          <p:cNvSpPr/>
          <p:nvPr/>
        </p:nvSpPr>
        <p:spPr>
          <a:xfrm>
            <a:off x="9131808" y="3986784"/>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145" name="Shape 35">
            <a:extLst>
              <a:ext uri="{FF2B5EF4-FFF2-40B4-BE49-F238E27FC236}">
                <a16:creationId xmlns:a16="http://schemas.microsoft.com/office/drawing/2014/main" id="{89C8468B-7683-D5A0-1454-47A9109FC247}"/>
              </a:ext>
            </a:extLst>
          </p:cNvPr>
          <p:cNvSpPr/>
          <p:nvPr/>
        </p:nvSpPr>
        <p:spPr>
          <a:xfrm>
            <a:off x="9838944" y="3986784"/>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46" name="Shape 36">
            <a:extLst>
              <a:ext uri="{FF2B5EF4-FFF2-40B4-BE49-F238E27FC236}">
                <a16:creationId xmlns:a16="http://schemas.microsoft.com/office/drawing/2014/main" id="{73CC2933-1397-9792-2B8C-70E497B205B7}"/>
              </a:ext>
            </a:extLst>
          </p:cNvPr>
          <p:cNvSpPr/>
          <p:nvPr/>
        </p:nvSpPr>
        <p:spPr>
          <a:xfrm>
            <a:off x="10546080" y="3986784"/>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147" name="Shape 37">
            <a:extLst>
              <a:ext uri="{FF2B5EF4-FFF2-40B4-BE49-F238E27FC236}">
                <a16:creationId xmlns:a16="http://schemas.microsoft.com/office/drawing/2014/main" id="{26FD7040-7599-8023-BB01-97AC7CD7D320}"/>
              </a:ext>
            </a:extLst>
          </p:cNvPr>
          <p:cNvSpPr/>
          <p:nvPr/>
        </p:nvSpPr>
        <p:spPr>
          <a:xfrm>
            <a:off x="11253216" y="3986784"/>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48" name="Shape 38">
            <a:extLst>
              <a:ext uri="{FF2B5EF4-FFF2-40B4-BE49-F238E27FC236}">
                <a16:creationId xmlns:a16="http://schemas.microsoft.com/office/drawing/2014/main" id="{CEB20E78-2724-7915-055B-154F63626613}"/>
              </a:ext>
            </a:extLst>
          </p:cNvPr>
          <p:cNvSpPr/>
          <p:nvPr/>
        </p:nvSpPr>
        <p:spPr>
          <a:xfrm>
            <a:off x="7010400" y="4693920"/>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49" name="Shape 39">
            <a:extLst>
              <a:ext uri="{FF2B5EF4-FFF2-40B4-BE49-F238E27FC236}">
                <a16:creationId xmlns:a16="http://schemas.microsoft.com/office/drawing/2014/main" id="{3AA8FBF1-BC2E-ACAD-C870-FC245B5821E7}"/>
              </a:ext>
            </a:extLst>
          </p:cNvPr>
          <p:cNvSpPr/>
          <p:nvPr/>
        </p:nvSpPr>
        <p:spPr>
          <a:xfrm>
            <a:off x="7717536" y="4693920"/>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50" name="Shape 40">
            <a:extLst>
              <a:ext uri="{FF2B5EF4-FFF2-40B4-BE49-F238E27FC236}">
                <a16:creationId xmlns:a16="http://schemas.microsoft.com/office/drawing/2014/main" id="{951F9448-1857-9CA6-D4BA-F876302C1E11}"/>
              </a:ext>
            </a:extLst>
          </p:cNvPr>
          <p:cNvSpPr/>
          <p:nvPr/>
        </p:nvSpPr>
        <p:spPr>
          <a:xfrm>
            <a:off x="8424672" y="4693920"/>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51" name="Shape 41">
            <a:extLst>
              <a:ext uri="{FF2B5EF4-FFF2-40B4-BE49-F238E27FC236}">
                <a16:creationId xmlns:a16="http://schemas.microsoft.com/office/drawing/2014/main" id="{F53F1A01-91D3-9640-228D-B544CAF4B1CA}"/>
              </a:ext>
            </a:extLst>
          </p:cNvPr>
          <p:cNvSpPr/>
          <p:nvPr/>
        </p:nvSpPr>
        <p:spPr>
          <a:xfrm>
            <a:off x="9131808" y="4693920"/>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52" name="Shape 42">
            <a:extLst>
              <a:ext uri="{FF2B5EF4-FFF2-40B4-BE49-F238E27FC236}">
                <a16:creationId xmlns:a16="http://schemas.microsoft.com/office/drawing/2014/main" id="{4025B4BB-9FC3-FCC8-567A-36311BA969AB}"/>
              </a:ext>
            </a:extLst>
          </p:cNvPr>
          <p:cNvSpPr/>
          <p:nvPr/>
        </p:nvSpPr>
        <p:spPr>
          <a:xfrm>
            <a:off x="9838944" y="4693920"/>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53" name="Shape 43">
            <a:extLst>
              <a:ext uri="{FF2B5EF4-FFF2-40B4-BE49-F238E27FC236}">
                <a16:creationId xmlns:a16="http://schemas.microsoft.com/office/drawing/2014/main" id="{EDFEECCD-3B0C-03E9-AA21-1B46E4D05011}"/>
              </a:ext>
            </a:extLst>
          </p:cNvPr>
          <p:cNvSpPr/>
          <p:nvPr/>
        </p:nvSpPr>
        <p:spPr>
          <a:xfrm>
            <a:off x="10546080" y="4693920"/>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54" name="Shape 44">
            <a:extLst>
              <a:ext uri="{FF2B5EF4-FFF2-40B4-BE49-F238E27FC236}">
                <a16:creationId xmlns:a16="http://schemas.microsoft.com/office/drawing/2014/main" id="{3ABF5BE9-78A4-0592-60FB-A557A1A938E9}"/>
              </a:ext>
            </a:extLst>
          </p:cNvPr>
          <p:cNvSpPr/>
          <p:nvPr/>
        </p:nvSpPr>
        <p:spPr>
          <a:xfrm>
            <a:off x="11253216" y="4693920"/>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55" name="Shape 45">
            <a:extLst>
              <a:ext uri="{FF2B5EF4-FFF2-40B4-BE49-F238E27FC236}">
                <a16:creationId xmlns:a16="http://schemas.microsoft.com/office/drawing/2014/main" id="{BD168830-A3D2-63DD-19DB-C10510B60664}"/>
              </a:ext>
            </a:extLst>
          </p:cNvPr>
          <p:cNvSpPr/>
          <p:nvPr/>
        </p:nvSpPr>
        <p:spPr>
          <a:xfrm>
            <a:off x="7010400" y="5401056"/>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56" name="Shape 46">
            <a:extLst>
              <a:ext uri="{FF2B5EF4-FFF2-40B4-BE49-F238E27FC236}">
                <a16:creationId xmlns:a16="http://schemas.microsoft.com/office/drawing/2014/main" id="{4D2F6BCD-D845-207B-87ED-5A911711024B}"/>
              </a:ext>
            </a:extLst>
          </p:cNvPr>
          <p:cNvSpPr/>
          <p:nvPr/>
        </p:nvSpPr>
        <p:spPr>
          <a:xfrm>
            <a:off x="7717536" y="5401056"/>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57" name="Shape 47">
            <a:extLst>
              <a:ext uri="{FF2B5EF4-FFF2-40B4-BE49-F238E27FC236}">
                <a16:creationId xmlns:a16="http://schemas.microsoft.com/office/drawing/2014/main" id="{78E23AE8-B500-5746-B47D-08B00AAE8AB9}"/>
              </a:ext>
            </a:extLst>
          </p:cNvPr>
          <p:cNvSpPr/>
          <p:nvPr/>
        </p:nvSpPr>
        <p:spPr>
          <a:xfrm>
            <a:off x="8424672" y="5401056"/>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58" name="Shape 48">
            <a:extLst>
              <a:ext uri="{FF2B5EF4-FFF2-40B4-BE49-F238E27FC236}">
                <a16:creationId xmlns:a16="http://schemas.microsoft.com/office/drawing/2014/main" id="{480A4DB2-9E35-5D84-D112-DEAC55A6DC70}"/>
              </a:ext>
            </a:extLst>
          </p:cNvPr>
          <p:cNvSpPr/>
          <p:nvPr/>
        </p:nvSpPr>
        <p:spPr>
          <a:xfrm>
            <a:off x="9131808" y="5401056"/>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59" name="Shape 49">
            <a:extLst>
              <a:ext uri="{FF2B5EF4-FFF2-40B4-BE49-F238E27FC236}">
                <a16:creationId xmlns:a16="http://schemas.microsoft.com/office/drawing/2014/main" id="{9C69D445-BE68-0ADD-EBFB-0DDD83098559}"/>
              </a:ext>
            </a:extLst>
          </p:cNvPr>
          <p:cNvSpPr/>
          <p:nvPr/>
        </p:nvSpPr>
        <p:spPr>
          <a:xfrm>
            <a:off x="9838944" y="5401056"/>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60" name="Shape 50">
            <a:extLst>
              <a:ext uri="{FF2B5EF4-FFF2-40B4-BE49-F238E27FC236}">
                <a16:creationId xmlns:a16="http://schemas.microsoft.com/office/drawing/2014/main" id="{D70C25C9-111C-8556-8D63-54F2DD19679D}"/>
              </a:ext>
            </a:extLst>
          </p:cNvPr>
          <p:cNvSpPr/>
          <p:nvPr/>
        </p:nvSpPr>
        <p:spPr>
          <a:xfrm>
            <a:off x="10546080" y="5401056"/>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61" name="Shape 51">
            <a:extLst>
              <a:ext uri="{FF2B5EF4-FFF2-40B4-BE49-F238E27FC236}">
                <a16:creationId xmlns:a16="http://schemas.microsoft.com/office/drawing/2014/main" id="{49AC48F5-125A-C1AD-F1A7-5EACABD124FB}"/>
              </a:ext>
            </a:extLst>
          </p:cNvPr>
          <p:cNvSpPr/>
          <p:nvPr/>
        </p:nvSpPr>
        <p:spPr>
          <a:xfrm>
            <a:off x="11253216" y="5401056"/>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62" name="Text 52">
            <a:extLst>
              <a:ext uri="{FF2B5EF4-FFF2-40B4-BE49-F238E27FC236}">
                <a16:creationId xmlns:a16="http://schemas.microsoft.com/office/drawing/2014/main" id="{01F7FEDF-7D70-D3EB-C050-2773486517CF}"/>
              </a:ext>
            </a:extLst>
          </p:cNvPr>
          <p:cNvSpPr txBox="1"/>
          <p:nvPr/>
        </p:nvSpPr>
        <p:spPr>
          <a:xfrm>
            <a:off x="6827520" y="6096000"/>
            <a:ext cx="4876800" cy="304800"/>
          </a:xfrm>
          <a:prstGeom prst="rect">
            <a:avLst/>
          </a:prstGeom>
          <a:noFill/>
          <a:ln/>
        </p:spPr>
        <p:txBody>
          <a:bodyPr wrap="square" lIns="0" tIns="0" rIns="0" bIns="0" rtlCol="0" anchor="ctr"/>
          <a:lstStyle/>
          <a:p>
            <a:r>
              <a:rPr lang="en-US" sz="1333" i="1" dirty="0">
                <a:solidFill>
                  <a:srgbClr val="333333"/>
                </a:solidFill>
                <a:latin typeface="Calibri" pitchFamily="34" charset="0"/>
                <a:ea typeface="Calibri" pitchFamily="34" charset="-122"/>
                <a:cs typeface="Calibri" pitchFamily="34" charset="-120"/>
              </a:rPr>
              <a:t>Yellow = top three at that point (7 of 49)</a:t>
            </a:r>
            <a:endParaRPr lang="en-US" sz="1333" dirty="0"/>
          </a:p>
        </p:txBody>
      </p:sp>
    </p:spTree>
    <p:extLst>
      <p:ext uri="{BB962C8B-B14F-4D97-AF65-F5344CB8AC3E}">
        <p14:creationId xmlns:p14="http://schemas.microsoft.com/office/powerpoint/2010/main" val="28080721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40">
            <a:extLst>
              <a:ext uri="{FF2B5EF4-FFF2-40B4-BE49-F238E27FC236}">
                <a16:creationId xmlns:a16="http://schemas.microsoft.com/office/drawing/2014/main" id="{7B8FEA20-3857-BCEC-6242-5EE8A8F18466}"/>
              </a:ext>
            </a:extLst>
          </p:cNvPr>
          <p:cNvSpPr/>
          <p:nvPr/>
        </p:nvSpPr>
        <p:spPr>
          <a:xfrm>
            <a:off x="190639" y="191699"/>
            <a:ext cx="11810721" cy="6474602"/>
          </a:xfrm>
          <a:prstGeom prst="rect">
            <a:avLst/>
          </a:prstGeom>
          <a:solidFill>
            <a:srgbClr val="B1D2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Text 1">
            <a:extLst>
              <a:ext uri="{FF2B5EF4-FFF2-40B4-BE49-F238E27FC236}">
                <a16:creationId xmlns:a16="http://schemas.microsoft.com/office/drawing/2014/main" id="{564D476C-69A4-BEF8-B298-F5D7D212698C}"/>
              </a:ext>
            </a:extLst>
          </p:cNvPr>
          <p:cNvSpPr txBox="1"/>
          <p:nvPr/>
        </p:nvSpPr>
        <p:spPr>
          <a:xfrm>
            <a:off x="548639" y="868679"/>
            <a:ext cx="10517205" cy="960693"/>
          </a:xfrm>
          <a:prstGeom prst="rect">
            <a:avLst/>
          </a:prstGeom>
          <a:noFill/>
          <a:ln/>
        </p:spPr>
        <p:txBody>
          <a:bodyPr wrap="square" lIns="0" tIns="0" rIns="0" bIns="0" rtlCol="0" anchor="t"/>
          <a:lstStyle/>
          <a:p>
            <a:pPr marL="0" indent="0">
              <a:buNone/>
            </a:pPr>
            <a:r>
              <a:rPr lang="en-US" sz="3600" b="1" dirty="0">
                <a:solidFill>
                  <a:srgbClr val="111111"/>
                </a:solidFill>
                <a:latin typeface="Calibri" pitchFamily="34" charset="0"/>
                <a:ea typeface="Calibri" pitchFamily="34" charset="-122"/>
                <a:cs typeface="Calibri" pitchFamily="34" charset="-120"/>
              </a:rPr>
              <a:t>Reviews alone don't win the map.</a:t>
            </a:r>
            <a:endParaRPr lang="en-US" sz="3600" dirty="0"/>
          </a:p>
        </p:txBody>
      </p:sp>
      <p:sp>
        <p:nvSpPr>
          <p:cNvPr id="6" name="Text 2">
            <a:extLst>
              <a:ext uri="{FF2B5EF4-FFF2-40B4-BE49-F238E27FC236}">
                <a16:creationId xmlns:a16="http://schemas.microsoft.com/office/drawing/2014/main" id="{01E7EBD8-2322-AD8C-79F6-E203BF783481}"/>
              </a:ext>
            </a:extLst>
          </p:cNvPr>
          <p:cNvSpPr txBox="1"/>
          <p:nvPr/>
        </p:nvSpPr>
        <p:spPr>
          <a:xfrm>
            <a:off x="548639" y="1828799"/>
            <a:ext cx="5139089" cy="2161559"/>
          </a:xfrm>
          <a:prstGeom prst="rect">
            <a:avLst/>
          </a:prstGeom>
          <a:noFill/>
          <a:ln/>
        </p:spPr>
        <p:txBody>
          <a:bodyPr wrap="square" lIns="0" tIns="0" rIns="0" bIns="0" rtlCol="0" anchor="t"/>
          <a:lstStyle/>
          <a:p>
            <a:r>
              <a:rPr lang="en-US" sz="2400" dirty="0">
                <a:solidFill>
                  <a:srgbClr val="111111"/>
                </a:solidFill>
                <a:latin typeface="Calibri" pitchFamily="34" charset="0"/>
                <a:ea typeface="Calibri" pitchFamily="34" charset="-122"/>
                <a:cs typeface="Calibri" pitchFamily="34" charset="-120"/>
              </a:rPr>
              <a:t>one firm with..</a:t>
            </a:r>
            <a:endParaRPr lang="en-US" sz="3200" b="1" dirty="0">
              <a:solidFill>
                <a:srgbClr val="111111"/>
              </a:solidFill>
              <a:latin typeface="Calibri" pitchFamily="34" charset="0"/>
              <a:ea typeface="Calibri" pitchFamily="34" charset="-122"/>
              <a:cs typeface="Calibri" pitchFamily="34" charset="-120"/>
            </a:endParaRPr>
          </a:p>
          <a:p>
            <a:r>
              <a:rPr lang="en-US" sz="6600" b="1" dirty="0">
                <a:solidFill>
                  <a:srgbClr val="111111"/>
                </a:solidFill>
                <a:latin typeface="Calibri" pitchFamily="34" charset="0"/>
                <a:ea typeface="Calibri" pitchFamily="34" charset="-122"/>
                <a:cs typeface="Calibri" pitchFamily="34" charset="-120"/>
              </a:rPr>
              <a:t>1,350 reviews</a:t>
            </a:r>
            <a:br>
              <a:rPr lang="en-US" sz="6600" b="1" dirty="0">
                <a:solidFill>
                  <a:srgbClr val="111111"/>
                </a:solidFill>
                <a:latin typeface="Calibri" pitchFamily="34" charset="0"/>
                <a:ea typeface="Calibri" pitchFamily="34" charset="-122"/>
                <a:cs typeface="Calibri" pitchFamily="34" charset="-120"/>
              </a:rPr>
            </a:br>
            <a:r>
              <a:rPr lang="en-US" sz="2400" dirty="0">
                <a:solidFill>
                  <a:srgbClr val="111111"/>
                </a:solidFill>
                <a:latin typeface="Calibri" pitchFamily="34" charset="0"/>
                <a:ea typeface="Calibri" pitchFamily="34" charset="-122"/>
                <a:cs typeface="Calibri" pitchFamily="34" charset="-120"/>
              </a:rPr>
              <a:t>yet top three at just 2 of 49 points</a:t>
            </a:r>
            <a:endParaRPr lang="en-US" sz="2400" dirty="0"/>
          </a:p>
        </p:txBody>
      </p:sp>
      <p:sp>
        <p:nvSpPr>
          <p:cNvPr id="7" name="Text 3">
            <a:extLst>
              <a:ext uri="{FF2B5EF4-FFF2-40B4-BE49-F238E27FC236}">
                <a16:creationId xmlns:a16="http://schemas.microsoft.com/office/drawing/2014/main" id="{23C194EB-E8C3-CA56-7D08-B3FA418EB27C}"/>
              </a:ext>
            </a:extLst>
          </p:cNvPr>
          <p:cNvSpPr txBox="1"/>
          <p:nvPr/>
        </p:nvSpPr>
        <p:spPr>
          <a:xfrm>
            <a:off x="6504274" y="2309145"/>
            <a:ext cx="5019575" cy="3362425"/>
          </a:xfrm>
          <a:prstGeom prst="rect">
            <a:avLst/>
          </a:prstGeom>
          <a:noFill/>
          <a:ln/>
        </p:spPr>
        <p:txBody>
          <a:bodyPr wrap="square" lIns="0" tIns="0" rIns="0" bIns="0" rtlCol="0" anchor="t"/>
          <a:lstStyle/>
          <a:p>
            <a:pPr marL="342900" indent="-342900">
              <a:spcAft>
                <a:spcPts val="1000"/>
              </a:spcAft>
              <a:buSzPct val="100000"/>
              <a:buChar char="•"/>
            </a:pPr>
            <a:r>
              <a:rPr lang="en-US" sz="2000" dirty="0">
                <a:solidFill>
                  <a:srgbClr val="111111"/>
                </a:solidFill>
                <a:latin typeface="Calibri" pitchFamily="34" charset="0"/>
                <a:ea typeface="Calibri" pitchFamily="34" charset="-122"/>
                <a:cs typeface="Calibri" pitchFamily="34" charset="-120"/>
              </a:rPr>
              <a:t>Google weighs relevance, distance and prominence</a:t>
            </a:r>
            <a:endParaRPr lang="en-US" sz="2000" dirty="0"/>
          </a:p>
          <a:p>
            <a:pPr marL="342900" indent="-342900">
              <a:spcAft>
                <a:spcPts val="1000"/>
              </a:spcAft>
              <a:buSzPct val="100000"/>
              <a:buChar char="•"/>
            </a:pPr>
            <a:r>
              <a:rPr lang="en-US" sz="2000" dirty="0">
                <a:solidFill>
                  <a:srgbClr val="111111"/>
                </a:solidFill>
                <a:latin typeface="Calibri" pitchFamily="34" charset="0"/>
                <a:ea typeface="Calibri" pitchFamily="34" charset="-122"/>
                <a:cs typeface="Calibri" pitchFamily="34" charset="-120"/>
              </a:rPr>
              <a:t>Reviews are one signal, not the whole answer</a:t>
            </a:r>
          </a:p>
          <a:p>
            <a:pPr marL="342900" indent="-342900">
              <a:spcAft>
                <a:spcPts val="1000"/>
              </a:spcAft>
              <a:buSzPct val="100000"/>
              <a:buChar char="•"/>
            </a:pPr>
            <a:r>
              <a:rPr lang="en-US" sz="2000" dirty="0">
                <a:solidFill>
                  <a:srgbClr val="111111"/>
                </a:solidFill>
                <a:latin typeface="Calibri" pitchFamily="34" charset="0"/>
                <a:cs typeface="Calibri" pitchFamily="34" charset="-120"/>
              </a:rPr>
              <a:t>I will give you a checklist later</a:t>
            </a:r>
          </a:p>
        </p:txBody>
      </p:sp>
      <p:sp>
        <p:nvSpPr>
          <p:cNvPr id="8" name="Prostokąt 68">
            <a:extLst>
              <a:ext uri="{FF2B5EF4-FFF2-40B4-BE49-F238E27FC236}">
                <a16:creationId xmlns:a16="http://schemas.microsoft.com/office/drawing/2014/main" id="{8E1B75E2-06A5-A947-4372-16A10A76A318}"/>
              </a:ext>
            </a:extLst>
          </p:cNvPr>
          <p:cNvSpPr/>
          <p:nvPr/>
        </p:nvSpPr>
        <p:spPr>
          <a:xfrm>
            <a:off x="377702" y="414091"/>
            <a:ext cx="1664458" cy="256469"/>
          </a:xfrm>
          <a:prstGeom prst="rect">
            <a:avLst/>
          </a:prstGeom>
          <a:solidFill>
            <a:srgbClr val="FFC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Tytuł 1">
            <a:extLst>
              <a:ext uri="{FF2B5EF4-FFF2-40B4-BE49-F238E27FC236}">
                <a16:creationId xmlns:a16="http://schemas.microsoft.com/office/drawing/2014/main" id="{6FF47801-BAAD-8BC0-32EE-5F765F076EDF}"/>
              </a:ext>
            </a:extLst>
          </p:cNvPr>
          <p:cNvSpPr txBox="1">
            <a:spLocks/>
          </p:cNvSpPr>
          <p:nvPr/>
        </p:nvSpPr>
        <p:spPr>
          <a:xfrm>
            <a:off x="438186" y="475333"/>
            <a:ext cx="3940679" cy="422029"/>
          </a:xfrm>
          <a:prstGeom prst="rect">
            <a:avLst/>
          </a:prstGeom>
        </p:spPr>
        <p:txBody>
          <a:bodyPr vert="horz" lIns="0" tIns="3600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n-US" sz="1400" b="1" i="0" u="none" strike="noStrike" baseline="30000" dirty="0">
                <a:solidFill>
                  <a:srgbClr val="000000"/>
                </a:solidFill>
                <a:latin typeface="Titillium Web" panose="00000500000000000000" pitchFamily="2" charset="-18"/>
              </a:rPr>
              <a:t>THE MAP – THE HARD TRUTH</a:t>
            </a:r>
          </a:p>
        </p:txBody>
      </p:sp>
      <p:pic>
        <p:nvPicPr>
          <p:cNvPr id="15" name="Picture 14">
            <a:extLst>
              <a:ext uri="{FF2B5EF4-FFF2-40B4-BE49-F238E27FC236}">
                <a16:creationId xmlns:a16="http://schemas.microsoft.com/office/drawing/2014/main" id="{55C3EFCF-6C99-8B99-B72E-40E551770B4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8186" y="3494249"/>
            <a:ext cx="4660900" cy="2832100"/>
          </a:xfrm>
          <a:prstGeom prst="rect">
            <a:avLst/>
          </a:prstGeom>
        </p:spPr>
      </p:pic>
    </p:spTree>
    <p:extLst>
      <p:ext uri="{BB962C8B-B14F-4D97-AF65-F5344CB8AC3E}">
        <p14:creationId xmlns:p14="http://schemas.microsoft.com/office/powerpoint/2010/main" val="11132943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470FA-5891-D90B-1BBD-5BBF33833932}"/>
            </a:ext>
          </a:extLst>
        </p:cNvPr>
        <p:cNvGrpSpPr/>
        <p:nvPr/>
      </p:nvGrpSpPr>
      <p:grpSpPr>
        <a:xfrm>
          <a:off x="0" y="0"/>
          <a:ext cx="0" cy="0"/>
          <a:chOff x="0" y="0"/>
          <a:chExt cx="0" cy="0"/>
        </a:xfrm>
      </p:grpSpPr>
      <p:sp>
        <p:nvSpPr>
          <p:cNvPr id="4" name="Prostokąt 40">
            <a:extLst>
              <a:ext uri="{FF2B5EF4-FFF2-40B4-BE49-F238E27FC236}">
                <a16:creationId xmlns:a16="http://schemas.microsoft.com/office/drawing/2014/main" id="{6BE241B3-3EC0-D125-DD35-CAD21617F967}"/>
              </a:ext>
            </a:extLst>
          </p:cNvPr>
          <p:cNvSpPr/>
          <p:nvPr/>
        </p:nvSpPr>
        <p:spPr>
          <a:xfrm>
            <a:off x="190639" y="191699"/>
            <a:ext cx="11810721" cy="6474602"/>
          </a:xfrm>
          <a:prstGeom prst="rect">
            <a:avLst/>
          </a:prstGeom>
          <a:solidFill>
            <a:srgbClr val="B1D2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Text 1">
            <a:extLst>
              <a:ext uri="{FF2B5EF4-FFF2-40B4-BE49-F238E27FC236}">
                <a16:creationId xmlns:a16="http://schemas.microsoft.com/office/drawing/2014/main" id="{BAC24C4D-6611-E6B6-F383-C062DBF6600A}"/>
              </a:ext>
            </a:extLst>
          </p:cNvPr>
          <p:cNvSpPr txBox="1"/>
          <p:nvPr/>
        </p:nvSpPr>
        <p:spPr>
          <a:xfrm>
            <a:off x="548640" y="914400"/>
            <a:ext cx="5547360" cy="1645920"/>
          </a:xfrm>
          <a:prstGeom prst="rect">
            <a:avLst/>
          </a:prstGeom>
          <a:noFill/>
          <a:ln/>
        </p:spPr>
        <p:txBody>
          <a:bodyPr wrap="square" lIns="0" tIns="0" rIns="0" bIns="0" rtlCol="0" anchor="t"/>
          <a:lstStyle/>
          <a:p>
            <a:pPr marL="0" indent="0">
              <a:buNone/>
            </a:pPr>
            <a:r>
              <a:rPr lang="en-US" sz="10700" b="1" dirty="0">
                <a:solidFill>
                  <a:srgbClr val="111111"/>
                </a:solidFill>
                <a:latin typeface="Calibri" pitchFamily="34" charset="0"/>
                <a:ea typeface="Calibri" pitchFamily="34" charset="-122"/>
                <a:cs typeface="Calibri" pitchFamily="34" charset="-120"/>
              </a:rPr>
              <a:t>16 of 49</a:t>
            </a:r>
            <a:endParaRPr lang="en-US" sz="10700" dirty="0"/>
          </a:p>
          <a:p>
            <a:r>
              <a:rPr lang="en-US" sz="2000" dirty="0">
                <a:solidFill>
                  <a:srgbClr val="111111"/>
                </a:solidFill>
                <a:latin typeface="Calibri" pitchFamily="34" charset="0"/>
                <a:ea typeface="Calibri" pitchFamily="34" charset="-122"/>
                <a:cs typeface="Calibri" pitchFamily="34" charset="-120"/>
              </a:rPr>
              <a:t>points where Google's AI answered "mortgage adviser"</a:t>
            </a:r>
            <a:endParaRPr lang="en-US" sz="7200" dirty="0"/>
          </a:p>
        </p:txBody>
      </p:sp>
      <p:sp>
        <p:nvSpPr>
          <p:cNvPr id="3" name="Text 2">
            <a:extLst>
              <a:ext uri="{FF2B5EF4-FFF2-40B4-BE49-F238E27FC236}">
                <a16:creationId xmlns:a16="http://schemas.microsoft.com/office/drawing/2014/main" id="{5824934E-4CE9-3E88-52D6-FB151BF76544}"/>
              </a:ext>
            </a:extLst>
          </p:cNvPr>
          <p:cNvSpPr txBox="1"/>
          <p:nvPr/>
        </p:nvSpPr>
        <p:spPr>
          <a:xfrm>
            <a:off x="505968" y="3596639"/>
            <a:ext cx="4884179" cy="2707907"/>
          </a:xfrm>
          <a:prstGeom prst="rect">
            <a:avLst/>
          </a:prstGeom>
          <a:noFill/>
          <a:ln/>
        </p:spPr>
        <p:txBody>
          <a:bodyPr wrap="square" lIns="0" tIns="0" rIns="0" bIns="0" rtlCol="0" anchor="t"/>
          <a:lstStyle/>
          <a:p>
            <a:pPr marL="342900" indent="-342900">
              <a:spcAft>
                <a:spcPts val="1000"/>
              </a:spcAft>
              <a:buSzPct val="100000"/>
              <a:buChar char="•"/>
            </a:pPr>
            <a:r>
              <a:rPr lang="en-GB" dirty="0"/>
              <a:t>And when it does answer, you get a definition, not a recommendation (albeit with sources).</a:t>
            </a:r>
          </a:p>
          <a:p>
            <a:pPr>
              <a:spcAft>
                <a:spcPts val="1000"/>
              </a:spcAft>
              <a:buSzPct val="100000"/>
            </a:pPr>
            <a:endParaRPr lang="en-GB" sz="2000" b="1" dirty="0"/>
          </a:p>
          <a:p>
            <a:pPr>
              <a:spcAft>
                <a:spcPts val="1000"/>
              </a:spcAft>
              <a:buSzPct val="100000"/>
            </a:pPr>
            <a:r>
              <a:rPr lang="en-GB" sz="2000" b="1" dirty="0"/>
              <a:t>But remember our 35-year-old at 11pm. She doesn’t start with 2 words. She asks real questions first… so I also asked Google one.</a:t>
            </a:r>
          </a:p>
          <a:p>
            <a:pPr marL="342900" indent="-342900">
              <a:spcAft>
                <a:spcPts val="1000"/>
              </a:spcAft>
              <a:buSzPct val="100000"/>
              <a:buChar char="•"/>
            </a:pPr>
            <a:endParaRPr lang="en-US" sz="2000" dirty="0"/>
          </a:p>
        </p:txBody>
      </p:sp>
      <p:sp>
        <p:nvSpPr>
          <p:cNvPr id="5" name="Prostokąt 68">
            <a:extLst>
              <a:ext uri="{FF2B5EF4-FFF2-40B4-BE49-F238E27FC236}">
                <a16:creationId xmlns:a16="http://schemas.microsoft.com/office/drawing/2014/main" id="{CA9D2617-2F98-C608-D50D-1B1E8FEEED41}"/>
              </a:ext>
            </a:extLst>
          </p:cNvPr>
          <p:cNvSpPr/>
          <p:nvPr/>
        </p:nvSpPr>
        <p:spPr>
          <a:xfrm>
            <a:off x="377702" y="414091"/>
            <a:ext cx="1664458" cy="256469"/>
          </a:xfrm>
          <a:prstGeom prst="rect">
            <a:avLst/>
          </a:prstGeom>
          <a:solidFill>
            <a:srgbClr val="FFC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ytuł 1">
            <a:extLst>
              <a:ext uri="{FF2B5EF4-FFF2-40B4-BE49-F238E27FC236}">
                <a16:creationId xmlns:a16="http://schemas.microsoft.com/office/drawing/2014/main" id="{50B6A18D-721C-2D81-09A7-5977A78A1232}"/>
              </a:ext>
            </a:extLst>
          </p:cNvPr>
          <p:cNvSpPr txBox="1">
            <a:spLocks/>
          </p:cNvSpPr>
          <p:nvPr/>
        </p:nvSpPr>
        <p:spPr>
          <a:xfrm>
            <a:off x="438186" y="475333"/>
            <a:ext cx="3940679" cy="422029"/>
          </a:xfrm>
          <a:prstGeom prst="rect">
            <a:avLst/>
          </a:prstGeom>
        </p:spPr>
        <p:txBody>
          <a:bodyPr vert="horz" lIns="0" tIns="3600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n-US" sz="1400" b="1" i="0" u="none" strike="noStrike" baseline="30000" dirty="0">
                <a:solidFill>
                  <a:srgbClr val="000000"/>
                </a:solidFill>
                <a:latin typeface="Titillium Web" panose="00000500000000000000" pitchFamily="2" charset="-18"/>
              </a:rPr>
              <a:t>THE MACHINE – AI RESULTS</a:t>
            </a:r>
          </a:p>
        </p:txBody>
      </p:sp>
      <p:pic>
        <p:nvPicPr>
          <p:cNvPr id="17" name="Picture 16">
            <a:extLst>
              <a:ext uri="{FF2B5EF4-FFF2-40B4-BE49-F238E27FC236}">
                <a16:creationId xmlns:a16="http://schemas.microsoft.com/office/drawing/2014/main" id="{54B071CE-284C-1E68-3FFB-C892A62051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53801" y="861685"/>
            <a:ext cx="3749964" cy="5624945"/>
          </a:xfrm>
          <a:prstGeom prst="rect">
            <a:avLst/>
          </a:prstGeom>
        </p:spPr>
      </p:pic>
      <p:pic>
        <p:nvPicPr>
          <p:cNvPr id="19" name="Picture 18">
            <a:extLst>
              <a:ext uri="{FF2B5EF4-FFF2-40B4-BE49-F238E27FC236}">
                <a16:creationId xmlns:a16="http://schemas.microsoft.com/office/drawing/2014/main" id="{9E0CF3A0-3A1E-0E86-855B-2EFC54DC65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0478" y="762984"/>
            <a:ext cx="3835340" cy="5753009"/>
          </a:xfrm>
          <a:prstGeom prst="rect">
            <a:avLst/>
          </a:prstGeom>
        </p:spPr>
      </p:pic>
      <p:sp>
        <p:nvSpPr>
          <p:cNvPr id="20" name="Oval 19">
            <a:extLst>
              <a:ext uri="{FF2B5EF4-FFF2-40B4-BE49-F238E27FC236}">
                <a16:creationId xmlns:a16="http://schemas.microsoft.com/office/drawing/2014/main" id="{B918E72C-7BC4-E739-F7D9-111526B56B2A}"/>
              </a:ext>
            </a:extLst>
          </p:cNvPr>
          <p:cNvSpPr/>
          <p:nvPr/>
        </p:nvSpPr>
        <p:spPr>
          <a:xfrm>
            <a:off x="6472362" y="3737113"/>
            <a:ext cx="1121134" cy="39756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33BDAA31-9BAF-ED10-CD4D-A02658220B09}"/>
              </a:ext>
            </a:extLst>
          </p:cNvPr>
          <p:cNvSpPr/>
          <p:nvPr/>
        </p:nvSpPr>
        <p:spPr>
          <a:xfrm>
            <a:off x="7215856" y="4390445"/>
            <a:ext cx="1121134" cy="39756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326952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9C023-27FE-D82E-A37A-9AF8B863AEB3}"/>
            </a:ext>
          </a:extLst>
        </p:cNvPr>
        <p:cNvGrpSpPr/>
        <p:nvPr/>
      </p:nvGrpSpPr>
      <p:grpSpPr>
        <a:xfrm>
          <a:off x="0" y="0"/>
          <a:ext cx="0" cy="0"/>
          <a:chOff x="0" y="0"/>
          <a:chExt cx="0" cy="0"/>
        </a:xfrm>
      </p:grpSpPr>
      <p:sp>
        <p:nvSpPr>
          <p:cNvPr id="4" name="Prostokąt 40">
            <a:extLst>
              <a:ext uri="{FF2B5EF4-FFF2-40B4-BE49-F238E27FC236}">
                <a16:creationId xmlns:a16="http://schemas.microsoft.com/office/drawing/2014/main" id="{8DC83631-F7D5-07B6-F77D-EF249AD76FAC}"/>
              </a:ext>
            </a:extLst>
          </p:cNvPr>
          <p:cNvSpPr/>
          <p:nvPr/>
        </p:nvSpPr>
        <p:spPr>
          <a:xfrm>
            <a:off x="190639" y="191699"/>
            <a:ext cx="11810721" cy="6474602"/>
          </a:xfrm>
          <a:prstGeom prst="rect">
            <a:avLst/>
          </a:prstGeom>
          <a:solidFill>
            <a:srgbClr val="B1D2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06" name="Picture 105">
            <a:extLst>
              <a:ext uri="{FF2B5EF4-FFF2-40B4-BE49-F238E27FC236}">
                <a16:creationId xmlns:a16="http://schemas.microsoft.com/office/drawing/2014/main" id="{C5675244-BDFF-C84B-0D0D-44EBF09E3DFD}"/>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l="8181" r="8451"/>
          <a:stretch>
            <a:fillRect/>
          </a:stretch>
        </p:blipFill>
        <p:spPr>
          <a:xfrm>
            <a:off x="6736976" y="950296"/>
            <a:ext cx="5029200" cy="4975695"/>
          </a:xfrm>
          <a:prstGeom prst="rect">
            <a:avLst/>
          </a:prstGeom>
        </p:spPr>
      </p:pic>
      <p:sp>
        <p:nvSpPr>
          <p:cNvPr id="2" name="Prostokąt 68">
            <a:extLst>
              <a:ext uri="{FF2B5EF4-FFF2-40B4-BE49-F238E27FC236}">
                <a16:creationId xmlns:a16="http://schemas.microsoft.com/office/drawing/2014/main" id="{9B58329C-7B73-0FEF-60E1-75FC077C8055}"/>
              </a:ext>
            </a:extLst>
          </p:cNvPr>
          <p:cNvSpPr/>
          <p:nvPr/>
        </p:nvSpPr>
        <p:spPr>
          <a:xfrm>
            <a:off x="377701" y="414091"/>
            <a:ext cx="2319003" cy="256469"/>
          </a:xfrm>
          <a:prstGeom prst="rect">
            <a:avLst/>
          </a:prstGeom>
          <a:solidFill>
            <a:srgbClr val="FFC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ytuł 1">
            <a:extLst>
              <a:ext uri="{FF2B5EF4-FFF2-40B4-BE49-F238E27FC236}">
                <a16:creationId xmlns:a16="http://schemas.microsoft.com/office/drawing/2014/main" id="{25D1A5B1-A93E-D772-44C6-6F3ADD713155}"/>
              </a:ext>
            </a:extLst>
          </p:cNvPr>
          <p:cNvSpPr txBox="1">
            <a:spLocks/>
          </p:cNvSpPr>
          <p:nvPr/>
        </p:nvSpPr>
        <p:spPr>
          <a:xfrm>
            <a:off x="438186" y="475333"/>
            <a:ext cx="3940679" cy="422029"/>
          </a:xfrm>
          <a:prstGeom prst="rect">
            <a:avLst/>
          </a:prstGeom>
        </p:spPr>
        <p:txBody>
          <a:bodyPr vert="horz" lIns="0" tIns="3600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n-US" sz="1400" b="1" i="0" u="none" strike="noStrike" baseline="30000" dirty="0">
                <a:solidFill>
                  <a:srgbClr val="000000"/>
                </a:solidFill>
                <a:latin typeface="Titillium Web" panose="00000500000000000000" pitchFamily="2" charset="-18"/>
              </a:rPr>
              <a:t>THE MACHINE – A REAL CLIENT QUESTION</a:t>
            </a:r>
          </a:p>
        </p:txBody>
      </p:sp>
      <p:sp>
        <p:nvSpPr>
          <p:cNvPr id="5" name="Text 1">
            <a:extLst>
              <a:ext uri="{FF2B5EF4-FFF2-40B4-BE49-F238E27FC236}">
                <a16:creationId xmlns:a16="http://schemas.microsoft.com/office/drawing/2014/main" id="{56C450A3-1BC3-CAB9-3554-C10FE0616F0B}"/>
              </a:ext>
            </a:extLst>
          </p:cNvPr>
          <p:cNvSpPr txBox="1"/>
          <p:nvPr/>
        </p:nvSpPr>
        <p:spPr>
          <a:xfrm>
            <a:off x="548639" y="868680"/>
            <a:ext cx="6123623" cy="1097280"/>
          </a:xfrm>
          <a:prstGeom prst="rect">
            <a:avLst/>
          </a:prstGeom>
          <a:noFill/>
          <a:ln/>
        </p:spPr>
        <p:txBody>
          <a:bodyPr wrap="square" lIns="0" tIns="0" rIns="0" bIns="0" rtlCol="0" anchor="t"/>
          <a:lstStyle/>
          <a:p>
            <a:pPr marL="0" indent="0">
              <a:buNone/>
            </a:pPr>
            <a:r>
              <a:rPr lang="en-US" sz="3600" b="1" dirty="0">
                <a:solidFill>
                  <a:srgbClr val="111111"/>
                </a:solidFill>
                <a:latin typeface="Calibri" pitchFamily="34" charset="0"/>
                <a:ea typeface="Calibri" pitchFamily="34" charset="-122"/>
                <a:cs typeface="Calibri" pitchFamily="34" charset="-120"/>
              </a:rPr>
              <a:t>"First time buyer mortgage advice Southampton"</a:t>
            </a:r>
            <a:endParaRPr lang="en-US" sz="3600" dirty="0"/>
          </a:p>
        </p:txBody>
      </p:sp>
      <p:sp>
        <p:nvSpPr>
          <p:cNvPr id="6" name="Text 1">
            <a:extLst>
              <a:ext uri="{FF2B5EF4-FFF2-40B4-BE49-F238E27FC236}">
                <a16:creationId xmlns:a16="http://schemas.microsoft.com/office/drawing/2014/main" id="{A3112BB1-F83D-026F-4AF2-6DFE6CC045E5}"/>
              </a:ext>
            </a:extLst>
          </p:cNvPr>
          <p:cNvSpPr txBox="1"/>
          <p:nvPr/>
        </p:nvSpPr>
        <p:spPr>
          <a:xfrm>
            <a:off x="548639" y="1909109"/>
            <a:ext cx="4894899" cy="1645920"/>
          </a:xfrm>
          <a:prstGeom prst="rect">
            <a:avLst/>
          </a:prstGeom>
          <a:noFill/>
          <a:ln/>
        </p:spPr>
        <p:txBody>
          <a:bodyPr wrap="square" lIns="0" tIns="0" rIns="0" bIns="0" rtlCol="0" anchor="t"/>
          <a:lstStyle/>
          <a:p>
            <a:pPr marL="0" indent="0">
              <a:buNone/>
            </a:pPr>
            <a:r>
              <a:rPr lang="en-US" sz="10700" b="1" dirty="0">
                <a:solidFill>
                  <a:srgbClr val="111111"/>
                </a:solidFill>
                <a:latin typeface="Calibri" pitchFamily="34" charset="0"/>
                <a:ea typeface="Calibri" pitchFamily="34" charset="-122"/>
                <a:cs typeface="Calibri" pitchFamily="34" charset="-120"/>
              </a:rPr>
              <a:t>46 of 49</a:t>
            </a:r>
            <a:endParaRPr lang="en-US" sz="10700" dirty="0"/>
          </a:p>
          <a:p>
            <a:r>
              <a:rPr lang="en-US" sz="2000" dirty="0">
                <a:solidFill>
                  <a:srgbClr val="111111"/>
                </a:solidFill>
                <a:latin typeface="Calibri" pitchFamily="34" charset="0"/>
                <a:ea typeface="Calibri" pitchFamily="34" charset="-122"/>
                <a:cs typeface="Calibri" pitchFamily="34" charset="-120"/>
              </a:rPr>
              <a:t>points where Google's AI recommended named local firms</a:t>
            </a:r>
            <a:endParaRPr lang="en-US" sz="6600" dirty="0"/>
          </a:p>
        </p:txBody>
      </p:sp>
      <p:sp>
        <p:nvSpPr>
          <p:cNvPr id="7" name="Text 3">
            <a:extLst>
              <a:ext uri="{FF2B5EF4-FFF2-40B4-BE49-F238E27FC236}">
                <a16:creationId xmlns:a16="http://schemas.microsoft.com/office/drawing/2014/main" id="{73E54F70-21E3-C7D2-2864-5260C3220061}"/>
              </a:ext>
            </a:extLst>
          </p:cNvPr>
          <p:cNvSpPr txBox="1"/>
          <p:nvPr/>
        </p:nvSpPr>
        <p:spPr>
          <a:xfrm>
            <a:off x="1054418" y="4480561"/>
            <a:ext cx="4389120" cy="822960"/>
          </a:xfrm>
          <a:prstGeom prst="rect">
            <a:avLst/>
          </a:prstGeom>
          <a:noFill/>
          <a:ln/>
        </p:spPr>
        <p:txBody>
          <a:bodyPr wrap="square" lIns="0" tIns="0" rIns="0" bIns="0" rtlCol="0" anchor="t"/>
          <a:lstStyle/>
          <a:p>
            <a:pPr marL="0" indent="0">
              <a:spcAft>
                <a:spcPts val="600"/>
              </a:spcAft>
              <a:buNone/>
            </a:pPr>
            <a:r>
              <a:rPr lang="en-US" sz="2400" dirty="0">
                <a:solidFill>
                  <a:srgbClr val="111111"/>
                </a:solidFill>
                <a:latin typeface="Calibri" pitchFamily="34" charset="0"/>
                <a:ea typeface="Calibri" pitchFamily="34" charset="-122"/>
                <a:cs typeface="Calibri" pitchFamily="34" charset="-120"/>
              </a:rPr>
              <a:t>AI answer naming local firms (46)</a:t>
            </a:r>
            <a:endParaRPr lang="en-US" sz="2400" dirty="0"/>
          </a:p>
          <a:p>
            <a:pPr marL="0" indent="0">
              <a:spcAft>
                <a:spcPts val="600"/>
              </a:spcAft>
              <a:buNone/>
            </a:pPr>
            <a:r>
              <a:rPr lang="en-US" sz="2400" dirty="0">
                <a:solidFill>
                  <a:srgbClr val="111111"/>
                </a:solidFill>
                <a:latin typeface="Calibri" pitchFamily="34" charset="0"/>
                <a:ea typeface="Calibri" pitchFamily="34" charset="-122"/>
                <a:cs typeface="Calibri" pitchFamily="34" charset="-120"/>
              </a:rPr>
              <a:t>AI answer, no firm named (3)</a:t>
            </a:r>
            <a:endParaRPr lang="en-US" sz="2400" dirty="0"/>
          </a:p>
        </p:txBody>
      </p:sp>
      <p:sp>
        <p:nvSpPr>
          <p:cNvPr id="57" name="Shape 3">
            <a:extLst>
              <a:ext uri="{FF2B5EF4-FFF2-40B4-BE49-F238E27FC236}">
                <a16:creationId xmlns:a16="http://schemas.microsoft.com/office/drawing/2014/main" id="{A7002555-DB67-D22C-36AB-60C70FCE0212}"/>
              </a:ext>
            </a:extLst>
          </p:cNvPr>
          <p:cNvSpPr/>
          <p:nvPr/>
        </p:nvSpPr>
        <p:spPr>
          <a:xfrm>
            <a:off x="7010400" y="1158240"/>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58" name="Shape 4">
            <a:extLst>
              <a:ext uri="{FF2B5EF4-FFF2-40B4-BE49-F238E27FC236}">
                <a16:creationId xmlns:a16="http://schemas.microsoft.com/office/drawing/2014/main" id="{3FA948BD-9579-E87E-C288-0AB38A867938}"/>
              </a:ext>
            </a:extLst>
          </p:cNvPr>
          <p:cNvSpPr/>
          <p:nvPr/>
        </p:nvSpPr>
        <p:spPr>
          <a:xfrm>
            <a:off x="7717536" y="1158240"/>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59" name="Shape 5">
            <a:extLst>
              <a:ext uri="{FF2B5EF4-FFF2-40B4-BE49-F238E27FC236}">
                <a16:creationId xmlns:a16="http://schemas.microsoft.com/office/drawing/2014/main" id="{A5E07DBB-5588-F753-1327-46BD639AEBB4}"/>
              </a:ext>
            </a:extLst>
          </p:cNvPr>
          <p:cNvSpPr/>
          <p:nvPr/>
        </p:nvSpPr>
        <p:spPr>
          <a:xfrm>
            <a:off x="8424672" y="1158240"/>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60" name="Shape 6">
            <a:extLst>
              <a:ext uri="{FF2B5EF4-FFF2-40B4-BE49-F238E27FC236}">
                <a16:creationId xmlns:a16="http://schemas.microsoft.com/office/drawing/2014/main" id="{1F1B309F-4DE3-8187-8D79-4B19946F4A95}"/>
              </a:ext>
            </a:extLst>
          </p:cNvPr>
          <p:cNvSpPr/>
          <p:nvPr/>
        </p:nvSpPr>
        <p:spPr>
          <a:xfrm>
            <a:off x="9131808" y="1158240"/>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61" name="Shape 7">
            <a:extLst>
              <a:ext uri="{FF2B5EF4-FFF2-40B4-BE49-F238E27FC236}">
                <a16:creationId xmlns:a16="http://schemas.microsoft.com/office/drawing/2014/main" id="{607B6C0A-B144-0811-8922-EC2D836141A4}"/>
              </a:ext>
            </a:extLst>
          </p:cNvPr>
          <p:cNvSpPr/>
          <p:nvPr/>
        </p:nvSpPr>
        <p:spPr>
          <a:xfrm>
            <a:off x="9838944" y="1158240"/>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62" name="Shape 8">
            <a:extLst>
              <a:ext uri="{FF2B5EF4-FFF2-40B4-BE49-F238E27FC236}">
                <a16:creationId xmlns:a16="http://schemas.microsoft.com/office/drawing/2014/main" id="{8CFD913F-8326-0045-0C69-3FDB0721E207}"/>
              </a:ext>
            </a:extLst>
          </p:cNvPr>
          <p:cNvSpPr/>
          <p:nvPr/>
        </p:nvSpPr>
        <p:spPr>
          <a:xfrm>
            <a:off x="10546080" y="1158240"/>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63" name="Shape 9">
            <a:extLst>
              <a:ext uri="{FF2B5EF4-FFF2-40B4-BE49-F238E27FC236}">
                <a16:creationId xmlns:a16="http://schemas.microsoft.com/office/drawing/2014/main" id="{D1365289-AA31-5289-2352-003B3605C085}"/>
              </a:ext>
            </a:extLst>
          </p:cNvPr>
          <p:cNvSpPr/>
          <p:nvPr/>
        </p:nvSpPr>
        <p:spPr>
          <a:xfrm>
            <a:off x="11253216" y="1158240"/>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64" name="Shape 10">
            <a:extLst>
              <a:ext uri="{FF2B5EF4-FFF2-40B4-BE49-F238E27FC236}">
                <a16:creationId xmlns:a16="http://schemas.microsoft.com/office/drawing/2014/main" id="{FF6514B1-E30C-6B24-2668-0D4A9E047C05}"/>
              </a:ext>
            </a:extLst>
          </p:cNvPr>
          <p:cNvSpPr/>
          <p:nvPr/>
        </p:nvSpPr>
        <p:spPr>
          <a:xfrm>
            <a:off x="7010400" y="1865376"/>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65" name="Shape 11">
            <a:extLst>
              <a:ext uri="{FF2B5EF4-FFF2-40B4-BE49-F238E27FC236}">
                <a16:creationId xmlns:a16="http://schemas.microsoft.com/office/drawing/2014/main" id="{E50453A4-2D74-F769-FF5B-C1EEE1BC99A7}"/>
              </a:ext>
            </a:extLst>
          </p:cNvPr>
          <p:cNvSpPr/>
          <p:nvPr/>
        </p:nvSpPr>
        <p:spPr>
          <a:xfrm>
            <a:off x="7717536" y="1865376"/>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66" name="Shape 12">
            <a:extLst>
              <a:ext uri="{FF2B5EF4-FFF2-40B4-BE49-F238E27FC236}">
                <a16:creationId xmlns:a16="http://schemas.microsoft.com/office/drawing/2014/main" id="{20787B63-4BDE-AC4B-ACD1-70FE9E9C99FD}"/>
              </a:ext>
            </a:extLst>
          </p:cNvPr>
          <p:cNvSpPr/>
          <p:nvPr/>
        </p:nvSpPr>
        <p:spPr>
          <a:xfrm>
            <a:off x="8424672" y="1865376"/>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67" name="Shape 13">
            <a:extLst>
              <a:ext uri="{FF2B5EF4-FFF2-40B4-BE49-F238E27FC236}">
                <a16:creationId xmlns:a16="http://schemas.microsoft.com/office/drawing/2014/main" id="{5F0FA2EA-B4AE-76B2-5281-D282E37E58D8}"/>
              </a:ext>
            </a:extLst>
          </p:cNvPr>
          <p:cNvSpPr/>
          <p:nvPr/>
        </p:nvSpPr>
        <p:spPr>
          <a:xfrm>
            <a:off x="9131808" y="1865376"/>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68" name="Shape 14">
            <a:extLst>
              <a:ext uri="{FF2B5EF4-FFF2-40B4-BE49-F238E27FC236}">
                <a16:creationId xmlns:a16="http://schemas.microsoft.com/office/drawing/2014/main" id="{0A1B1B8E-75A6-F1CC-E374-1E75B9B8CA63}"/>
              </a:ext>
            </a:extLst>
          </p:cNvPr>
          <p:cNvSpPr/>
          <p:nvPr/>
        </p:nvSpPr>
        <p:spPr>
          <a:xfrm>
            <a:off x="9838944" y="1865376"/>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69" name="Shape 15">
            <a:extLst>
              <a:ext uri="{FF2B5EF4-FFF2-40B4-BE49-F238E27FC236}">
                <a16:creationId xmlns:a16="http://schemas.microsoft.com/office/drawing/2014/main" id="{4080148D-921E-393A-D3F3-03389600191F}"/>
              </a:ext>
            </a:extLst>
          </p:cNvPr>
          <p:cNvSpPr/>
          <p:nvPr/>
        </p:nvSpPr>
        <p:spPr>
          <a:xfrm>
            <a:off x="10546080" y="1865376"/>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70" name="Shape 16">
            <a:extLst>
              <a:ext uri="{FF2B5EF4-FFF2-40B4-BE49-F238E27FC236}">
                <a16:creationId xmlns:a16="http://schemas.microsoft.com/office/drawing/2014/main" id="{0946BC20-5342-EF7B-9350-7C47737388EC}"/>
              </a:ext>
            </a:extLst>
          </p:cNvPr>
          <p:cNvSpPr/>
          <p:nvPr/>
        </p:nvSpPr>
        <p:spPr>
          <a:xfrm>
            <a:off x="11253216" y="1865376"/>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71" name="Shape 17">
            <a:extLst>
              <a:ext uri="{FF2B5EF4-FFF2-40B4-BE49-F238E27FC236}">
                <a16:creationId xmlns:a16="http://schemas.microsoft.com/office/drawing/2014/main" id="{0A843F78-D36F-BB1B-F342-F7BE72D1AB74}"/>
              </a:ext>
            </a:extLst>
          </p:cNvPr>
          <p:cNvSpPr/>
          <p:nvPr/>
        </p:nvSpPr>
        <p:spPr>
          <a:xfrm>
            <a:off x="7010400" y="2572512"/>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72" name="Shape 18">
            <a:extLst>
              <a:ext uri="{FF2B5EF4-FFF2-40B4-BE49-F238E27FC236}">
                <a16:creationId xmlns:a16="http://schemas.microsoft.com/office/drawing/2014/main" id="{3ECF7BAC-235D-9AF5-026B-68ABF3D7A6F6}"/>
              </a:ext>
            </a:extLst>
          </p:cNvPr>
          <p:cNvSpPr/>
          <p:nvPr/>
        </p:nvSpPr>
        <p:spPr>
          <a:xfrm>
            <a:off x="7717536" y="2572512"/>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73" name="Shape 19">
            <a:extLst>
              <a:ext uri="{FF2B5EF4-FFF2-40B4-BE49-F238E27FC236}">
                <a16:creationId xmlns:a16="http://schemas.microsoft.com/office/drawing/2014/main" id="{48AA70D2-0DB1-1A0E-8FC4-0C3446100E24}"/>
              </a:ext>
            </a:extLst>
          </p:cNvPr>
          <p:cNvSpPr/>
          <p:nvPr/>
        </p:nvSpPr>
        <p:spPr>
          <a:xfrm>
            <a:off x="8424672" y="2572512"/>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74" name="Shape 20">
            <a:extLst>
              <a:ext uri="{FF2B5EF4-FFF2-40B4-BE49-F238E27FC236}">
                <a16:creationId xmlns:a16="http://schemas.microsoft.com/office/drawing/2014/main" id="{DE6DF7D9-C19B-180B-534A-B3B62A48D989}"/>
              </a:ext>
            </a:extLst>
          </p:cNvPr>
          <p:cNvSpPr/>
          <p:nvPr/>
        </p:nvSpPr>
        <p:spPr>
          <a:xfrm>
            <a:off x="9131808" y="2572512"/>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75" name="Shape 21">
            <a:extLst>
              <a:ext uri="{FF2B5EF4-FFF2-40B4-BE49-F238E27FC236}">
                <a16:creationId xmlns:a16="http://schemas.microsoft.com/office/drawing/2014/main" id="{BE044E8C-B565-9811-E6B8-E0A19DC4871C}"/>
              </a:ext>
            </a:extLst>
          </p:cNvPr>
          <p:cNvSpPr/>
          <p:nvPr/>
        </p:nvSpPr>
        <p:spPr>
          <a:xfrm>
            <a:off x="9838944" y="2572512"/>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76" name="Shape 22">
            <a:extLst>
              <a:ext uri="{FF2B5EF4-FFF2-40B4-BE49-F238E27FC236}">
                <a16:creationId xmlns:a16="http://schemas.microsoft.com/office/drawing/2014/main" id="{D5B2268E-F78F-F655-DFEE-274C086C9DEE}"/>
              </a:ext>
            </a:extLst>
          </p:cNvPr>
          <p:cNvSpPr/>
          <p:nvPr/>
        </p:nvSpPr>
        <p:spPr>
          <a:xfrm>
            <a:off x="10546080" y="2572512"/>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77" name="Shape 23">
            <a:extLst>
              <a:ext uri="{FF2B5EF4-FFF2-40B4-BE49-F238E27FC236}">
                <a16:creationId xmlns:a16="http://schemas.microsoft.com/office/drawing/2014/main" id="{5E1BB71A-0174-930C-4E89-CDB851C26CEA}"/>
              </a:ext>
            </a:extLst>
          </p:cNvPr>
          <p:cNvSpPr/>
          <p:nvPr/>
        </p:nvSpPr>
        <p:spPr>
          <a:xfrm>
            <a:off x="11253216" y="2572512"/>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78" name="Shape 24">
            <a:extLst>
              <a:ext uri="{FF2B5EF4-FFF2-40B4-BE49-F238E27FC236}">
                <a16:creationId xmlns:a16="http://schemas.microsoft.com/office/drawing/2014/main" id="{EA4AE16C-A0CA-ED28-583B-D9BA87C9F17C}"/>
              </a:ext>
            </a:extLst>
          </p:cNvPr>
          <p:cNvSpPr/>
          <p:nvPr/>
        </p:nvSpPr>
        <p:spPr>
          <a:xfrm>
            <a:off x="7010400" y="3279648"/>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79" name="Shape 25">
            <a:extLst>
              <a:ext uri="{FF2B5EF4-FFF2-40B4-BE49-F238E27FC236}">
                <a16:creationId xmlns:a16="http://schemas.microsoft.com/office/drawing/2014/main" id="{C91178F2-50B5-3D42-1EBC-5B1AF979ECAD}"/>
              </a:ext>
            </a:extLst>
          </p:cNvPr>
          <p:cNvSpPr/>
          <p:nvPr/>
        </p:nvSpPr>
        <p:spPr>
          <a:xfrm>
            <a:off x="7717536" y="3279648"/>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80" name="Shape 26">
            <a:extLst>
              <a:ext uri="{FF2B5EF4-FFF2-40B4-BE49-F238E27FC236}">
                <a16:creationId xmlns:a16="http://schemas.microsoft.com/office/drawing/2014/main" id="{215DFD90-5165-7200-C857-7927FFA0CBC2}"/>
              </a:ext>
            </a:extLst>
          </p:cNvPr>
          <p:cNvSpPr/>
          <p:nvPr/>
        </p:nvSpPr>
        <p:spPr>
          <a:xfrm>
            <a:off x="8424672" y="3279648"/>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81" name="Shape 27">
            <a:extLst>
              <a:ext uri="{FF2B5EF4-FFF2-40B4-BE49-F238E27FC236}">
                <a16:creationId xmlns:a16="http://schemas.microsoft.com/office/drawing/2014/main" id="{65C2A3EC-F426-1A31-E7CD-CA675049FB40}"/>
              </a:ext>
            </a:extLst>
          </p:cNvPr>
          <p:cNvSpPr/>
          <p:nvPr/>
        </p:nvSpPr>
        <p:spPr>
          <a:xfrm>
            <a:off x="9131808" y="3279648"/>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82" name="Shape 28">
            <a:extLst>
              <a:ext uri="{FF2B5EF4-FFF2-40B4-BE49-F238E27FC236}">
                <a16:creationId xmlns:a16="http://schemas.microsoft.com/office/drawing/2014/main" id="{64F2E4EE-2A08-5759-777E-99BF8CA564EE}"/>
              </a:ext>
            </a:extLst>
          </p:cNvPr>
          <p:cNvSpPr/>
          <p:nvPr/>
        </p:nvSpPr>
        <p:spPr>
          <a:xfrm>
            <a:off x="9838944" y="3279648"/>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83" name="Shape 29">
            <a:extLst>
              <a:ext uri="{FF2B5EF4-FFF2-40B4-BE49-F238E27FC236}">
                <a16:creationId xmlns:a16="http://schemas.microsoft.com/office/drawing/2014/main" id="{971CCA76-2CE5-93BC-7CD6-D8F43525F667}"/>
              </a:ext>
            </a:extLst>
          </p:cNvPr>
          <p:cNvSpPr/>
          <p:nvPr/>
        </p:nvSpPr>
        <p:spPr>
          <a:xfrm>
            <a:off x="10546080" y="3279648"/>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84" name="Shape 30">
            <a:extLst>
              <a:ext uri="{FF2B5EF4-FFF2-40B4-BE49-F238E27FC236}">
                <a16:creationId xmlns:a16="http://schemas.microsoft.com/office/drawing/2014/main" id="{366D6A13-7DF6-B701-32BD-EEE907520A35}"/>
              </a:ext>
            </a:extLst>
          </p:cNvPr>
          <p:cNvSpPr/>
          <p:nvPr/>
        </p:nvSpPr>
        <p:spPr>
          <a:xfrm>
            <a:off x="11253216" y="3279648"/>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85" name="Shape 31">
            <a:extLst>
              <a:ext uri="{FF2B5EF4-FFF2-40B4-BE49-F238E27FC236}">
                <a16:creationId xmlns:a16="http://schemas.microsoft.com/office/drawing/2014/main" id="{34076EF8-A2D5-68DC-8FD1-AB53026D7F89}"/>
              </a:ext>
            </a:extLst>
          </p:cNvPr>
          <p:cNvSpPr/>
          <p:nvPr/>
        </p:nvSpPr>
        <p:spPr>
          <a:xfrm>
            <a:off x="7010400" y="3986784"/>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86" name="Shape 32">
            <a:extLst>
              <a:ext uri="{FF2B5EF4-FFF2-40B4-BE49-F238E27FC236}">
                <a16:creationId xmlns:a16="http://schemas.microsoft.com/office/drawing/2014/main" id="{699602EE-E33F-1B91-7304-BED31964B708}"/>
              </a:ext>
            </a:extLst>
          </p:cNvPr>
          <p:cNvSpPr/>
          <p:nvPr/>
        </p:nvSpPr>
        <p:spPr>
          <a:xfrm>
            <a:off x="7717536" y="3986784"/>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87" name="Shape 33">
            <a:extLst>
              <a:ext uri="{FF2B5EF4-FFF2-40B4-BE49-F238E27FC236}">
                <a16:creationId xmlns:a16="http://schemas.microsoft.com/office/drawing/2014/main" id="{5239E6B2-08EE-A055-97AB-3240CADC0AD3}"/>
              </a:ext>
            </a:extLst>
          </p:cNvPr>
          <p:cNvSpPr/>
          <p:nvPr/>
        </p:nvSpPr>
        <p:spPr>
          <a:xfrm>
            <a:off x="8424672" y="3986784"/>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88" name="Shape 34">
            <a:extLst>
              <a:ext uri="{FF2B5EF4-FFF2-40B4-BE49-F238E27FC236}">
                <a16:creationId xmlns:a16="http://schemas.microsoft.com/office/drawing/2014/main" id="{8EA92826-8BFC-B667-C6E7-1144B762A7E7}"/>
              </a:ext>
            </a:extLst>
          </p:cNvPr>
          <p:cNvSpPr/>
          <p:nvPr/>
        </p:nvSpPr>
        <p:spPr>
          <a:xfrm>
            <a:off x="9131808" y="3986784"/>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89" name="Shape 35">
            <a:extLst>
              <a:ext uri="{FF2B5EF4-FFF2-40B4-BE49-F238E27FC236}">
                <a16:creationId xmlns:a16="http://schemas.microsoft.com/office/drawing/2014/main" id="{5AC69645-5084-806C-4D53-E0EF1F073263}"/>
              </a:ext>
            </a:extLst>
          </p:cNvPr>
          <p:cNvSpPr/>
          <p:nvPr/>
        </p:nvSpPr>
        <p:spPr>
          <a:xfrm>
            <a:off x="9838944" y="3986784"/>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90" name="Shape 36">
            <a:extLst>
              <a:ext uri="{FF2B5EF4-FFF2-40B4-BE49-F238E27FC236}">
                <a16:creationId xmlns:a16="http://schemas.microsoft.com/office/drawing/2014/main" id="{C9D59D5F-F394-65B3-4A79-775A08AA38F1}"/>
              </a:ext>
            </a:extLst>
          </p:cNvPr>
          <p:cNvSpPr/>
          <p:nvPr/>
        </p:nvSpPr>
        <p:spPr>
          <a:xfrm>
            <a:off x="10546080" y="3986784"/>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91" name="Shape 37">
            <a:extLst>
              <a:ext uri="{FF2B5EF4-FFF2-40B4-BE49-F238E27FC236}">
                <a16:creationId xmlns:a16="http://schemas.microsoft.com/office/drawing/2014/main" id="{62B86299-B204-0692-B393-F0933FCA1020}"/>
              </a:ext>
            </a:extLst>
          </p:cNvPr>
          <p:cNvSpPr/>
          <p:nvPr/>
        </p:nvSpPr>
        <p:spPr>
          <a:xfrm>
            <a:off x="11253216" y="3986784"/>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92" name="Shape 38">
            <a:extLst>
              <a:ext uri="{FF2B5EF4-FFF2-40B4-BE49-F238E27FC236}">
                <a16:creationId xmlns:a16="http://schemas.microsoft.com/office/drawing/2014/main" id="{9BF7D40D-353B-6364-BC8C-F106596E0B70}"/>
              </a:ext>
            </a:extLst>
          </p:cNvPr>
          <p:cNvSpPr/>
          <p:nvPr/>
        </p:nvSpPr>
        <p:spPr>
          <a:xfrm>
            <a:off x="7010400" y="4693920"/>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93" name="Shape 39">
            <a:extLst>
              <a:ext uri="{FF2B5EF4-FFF2-40B4-BE49-F238E27FC236}">
                <a16:creationId xmlns:a16="http://schemas.microsoft.com/office/drawing/2014/main" id="{06DDC75D-2887-5BEA-DDB0-F573768915AE}"/>
              </a:ext>
            </a:extLst>
          </p:cNvPr>
          <p:cNvSpPr/>
          <p:nvPr/>
        </p:nvSpPr>
        <p:spPr>
          <a:xfrm>
            <a:off x="7717536" y="4693920"/>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94" name="Shape 40">
            <a:extLst>
              <a:ext uri="{FF2B5EF4-FFF2-40B4-BE49-F238E27FC236}">
                <a16:creationId xmlns:a16="http://schemas.microsoft.com/office/drawing/2014/main" id="{DACDE8B5-40EF-1B2A-E91E-9C641F3A07E8}"/>
              </a:ext>
            </a:extLst>
          </p:cNvPr>
          <p:cNvSpPr/>
          <p:nvPr/>
        </p:nvSpPr>
        <p:spPr>
          <a:xfrm>
            <a:off x="8424672" y="4693920"/>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95" name="Shape 41">
            <a:extLst>
              <a:ext uri="{FF2B5EF4-FFF2-40B4-BE49-F238E27FC236}">
                <a16:creationId xmlns:a16="http://schemas.microsoft.com/office/drawing/2014/main" id="{325B658C-9D35-F699-4C28-3663FEC7C977}"/>
              </a:ext>
            </a:extLst>
          </p:cNvPr>
          <p:cNvSpPr/>
          <p:nvPr/>
        </p:nvSpPr>
        <p:spPr>
          <a:xfrm>
            <a:off x="9131808" y="4693920"/>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96" name="Shape 42">
            <a:extLst>
              <a:ext uri="{FF2B5EF4-FFF2-40B4-BE49-F238E27FC236}">
                <a16:creationId xmlns:a16="http://schemas.microsoft.com/office/drawing/2014/main" id="{1C4DF7BF-0816-41FD-9F06-CE7D2EBE6D33}"/>
              </a:ext>
            </a:extLst>
          </p:cNvPr>
          <p:cNvSpPr/>
          <p:nvPr/>
        </p:nvSpPr>
        <p:spPr>
          <a:xfrm>
            <a:off x="9838944" y="4693920"/>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97" name="Shape 43">
            <a:extLst>
              <a:ext uri="{FF2B5EF4-FFF2-40B4-BE49-F238E27FC236}">
                <a16:creationId xmlns:a16="http://schemas.microsoft.com/office/drawing/2014/main" id="{CCC97EFE-463B-15DE-3847-71B61C3886E5}"/>
              </a:ext>
            </a:extLst>
          </p:cNvPr>
          <p:cNvSpPr/>
          <p:nvPr/>
        </p:nvSpPr>
        <p:spPr>
          <a:xfrm>
            <a:off x="10546080" y="4693920"/>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98" name="Shape 44">
            <a:extLst>
              <a:ext uri="{FF2B5EF4-FFF2-40B4-BE49-F238E27FC236}">
                <a16:creationId xmlns:a16="http://schemas.microsoft.com/office/drawing/2014/main" id="{5FF42FFB-8F89-6488-ACDC-1A1E7286B547}"/>
              </a:ext>
            </a:extLst>
          </p:cNvPr>
          <p:cNvSpPr/>
          <p:nvPr/>
        </p:nvSpPr>
        <p:spPr>
          <a:xfrm>
            <a:off x="11253216" y="4693920"/>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99" name="Shape 45">
            <a:extLst>
              <a:ext uri="{FF2B5EF4-FFF2-40B4-BE49-F238E27FC236}">
                <a16:creationId xmlns:a16="http://schemas.microsoft.com/office/drawing/2014/main" id="{1479D401-6B4D-7910-7117-863CAB68FE9C}"/>
              </a:ext>
            </a:extLst>
          </p:cNvPr>
          <p:cNvSpPr/>
          <p:nvPr/>
        </p:nvSpPr>
        <p:spPr>
          <a:xfrm>
            <a:off x="7010400" y="5401056"/>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00" name="Shape 46">
            <a:extLst>
              <a:ext uri="{FF2B5EF4-FFF2-40B4-BE49-F238E27FC236}">
                <a16:creationId xmlns:a16="http://schemas.microsoft.com/office/drawing/2014/main" id="{6A05CA16-F71D-DE4B-FE26-9A06087B6DAA}"/>
              </a:ext>
            </a:extLst>
          </p:cNvPr>
          <p:cNvSpPr/>
          <p:nvPr/>
        </p:nvSpPr>
        <p:spPr>
          <a:xfrm>
            <a:off x="7717536" y="5401056"/>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101" name="Shape 47">
            <a:extLst>
              <a:ext uri="{FF2B5EF4-FFF2-40B4-BE49-F238E27FC236}">
                <a16:creationId xmlns:a16="http://schemas.microsoft.com/office/drawing/2014/main" id="{F1F7D995-F1F8-CB47-0917-9B8057F8E743}"/>
              </a:ext>
            </a:extLst>
          </p:cNvPr>
          <p:cNvSpPr/>
          <p:nvPr/>
        </p:nvSpPr>
        <p:spPr>
          <a:xfrm>
            <a:off x="8424672" y="5401056"/>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102" name="Shape 48">
            <a:extLst>
              <a:ext uri="{FF2B5EF4-FFF2-40B4-BE49-F238E27FC236}">
                <a16:creationId xmlns:a16="http://schemas.microsoft.com/office/drawing/2014/main" id="{FA6A248D-6955-EA64-A1E8-5209A0133BCF}"/>
              </a:ext>
            </a:extLst>
          </p:cNvPr>
          <p:cNvSpPr/>
          <p:nvPr/>
        </p:nvSpPr>
        <p:spPr>
          <a:xfrm>
            <a:off x="9131808" y="5401056"/>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103" name="Shape 49">
            <a:extLst>
              <a:ext uri="{FF2B5EF4-FFF2-40B4-BE49-F238E27FC236}">
                <a16:creationId xmlns:a16="http://schemas.microsoft.com/office/drawing/2014/main" id="{CE524E9F-ABD6-8C80-DFA4-BDFFA9CA6881}"/>
              </a:ext>
            </a:extLst>
          </p:cNvPr>
          <p:cNvSpPr/>
          <p:nvPr/>
        </p:nvSpPr>
        <p:spPr>
          <a:xfrm>
            <a:off x="9838944" y="5401056"/>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104" name="Shape 50">
            <a:extLst>
              <a:ext uri="{FF2B5EF4-FFF2-40B4-BE49-F238E27FC236}">
                <a16:creationId xmlns:a16="http://schemas.microsoft.com/office/drawing/2014/main" id="{DA786445-9F30-7392-0210-D4D58CB368D4}"/>
              </a:ext>
            </a:extLst>
          </p:cNvPr>
          <p:cNvSpPr/>
          <p:nvPr/>
        </p:nvSpPr>
        <p:spPr>
          <a:xfrm>
            <a:off x="10546080" y="5401056"/>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105" name="Shape 51">
            <a:extLst>
              <a:ext uri="{FF2B5EF4-FFF2-40B4-BE49-F238E27FC236}">
                <a16:creationId xmlns:a16="http://schemas.microsoft.com/office/drawing/2014/main" id="{ABF089C4-E80C-99FB-7CD1-407426D7B1F8}"/>
              </a:ext>
            </a:extLst>
          </p:cNvPr>
          <p:cNvSpPr/>
          <p:nvPr/>
        </p:nvSpPr>
        <p:spPr>
          <a:xfrm>
            <a:off x="11253216" y="5401056"/>
            <a:ext cx="316992" cy="316992"/>
          </a:xfrm>
          <a:prstGeom prst="ellipse">
            <a:avLst/>
          </a:prstGeom>
          <a:solidFill>
            <a:srgbClr val="FFC000"/>
          </a:solidFill>
          <a:ln w="12700">
            <a:solidFill>
              <a:schemeClr val="tx1"/>
            </a:solidFill>
            <a:prstDash val="solid"/>
          </a:ln>
        </p:spPr>
        <p:txBody>
          <a:bodyPr/>
          <a:lstStyle/>
          <a:p>
            <a:endParaRPr lang="en-GB" sz="2400"/>
          </a:p>
        </p:txBody>
      </p:sp>
      <p:sp>
        <p:nvSpPr>
          <p:cNvPr id="107" name="Shape 39">
            <a:extLst>
              <a:ext uri="{FF2B5EF4-FFF2-40B4-BE49-F238E27FC236}">
                <a16:creationId xmlns:a16="http://schemas.microsoft.com/office/drawing/2014/main" id="{D5FAAAD3-856A-8E96-B8D9-B55B16CA664A}"/>
              </a:ext>
            </a:extLst>
          </p:cNvPr>
          <p:cNvSpPr/>
          <p:nvPr/>
        </p:nvSpPr>
        <p:spPr>
          <a:xfrm>
            <a:off x="600714" y="4954101"/>
            <a:ext cx="316992" cy="316992"/>
          </a:xfrm>
          <a:prstGeom prst="ellipse">
            <a:avLst/>
          </a:prstGeom>
          <a:solidFill>
            <a:schemeClr val="bg1"/>
          </a:solidFill>
          <a:ln w="12700">
            <a:solidFill>
              <a:srgbClr val="FF0000"/>
            </a:solidFill>
            <a:prstDash val="solid"/>
          </a:ln>
        </p:spPr>
        <p:txBody>
          <a:bodyPr/>
          <a:lstStyle/>
          <a:p>
            <a:endParaRPr lang="en-GB" sz="2400"/>
          </a:p>
        </p:txBody>
      </p:sp>
      <p:sp>
        <p:nvSpPr>
          <p:cNvPr id="108" name="Shape 31">
            <a:extLst>
              <a:ext uri="{FF2B5EF4-FFF2-40B4-BE49-F238E27FC236}">
                <a16:creationId xmlns:a16="http://schemas.microsoft.com/office/drawing/2014/main" id="{807E026B-7F88-4AB2-6D47-A94B8890B64C}"/>
              </a:ext>
            </a:extLst>
          </p:cNvPr>
          <p:cNvSpPr/>
          <p:nvPr/>
        </p:nvSpPr>
        <p:spPr>
          <a:xfrm>
            <a:off x="594052" y="4553713"/>
            <a:ext cx="316992" cy="316992"/>
          </a:xfrm>
          <a:prstGeom prst="ellipse">
            <a:avLst/>
          </a:prstGeom>
          <a:solidFill>
            <a:srgbClr val="FFC000"/>
          </a:solidFill>
          <a:ln w="12700">
            <a:solidFill>
              <a:schemeClr val="tx1"/>
            </a:solidFill>
            <a:prstDash val="solid"/>
          </a:ln>
        </p:spPr>
        <p:txBody>
          <a:bodyPr/>
          <a:lstStyle/>
          <a:p>
            <a:endParaRPr lang="en-GB" sz="2400"/>
          </a:p>
        </p:txBody>
      </p:sp>
    </p:spTree>
    <p:extLst>
      <p:ext uri="{BB962C8B-B14F-4D97-AF65-F5344CB8AC3E}">
        <p14:creationId xmlns:p14="http://schemas.microsoft.com/office/powerpoint/2010/main" val="15051061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349A4-C637-7609-F139-6C6A488CBBBE}"/>
            </a:ext>
          </a:extLst>
        </p:cNvPr>
        <p:cNvGrpSpPr/>
        <p:nvPr/>
      </p:nvGrpSpPr>
      <p:grpSpPr>
        <a:xfrm>
          <a:off x="0" y="0"/>
          <a:ext cx="0" cy="0"/>
          <a:chOff x="0" y="0"/>
          <a:chExt cx="0" cy="0"/>
        </a:xfrm>
      </p:grpSpPr>
      <p:sp>
        <p:nvSpPr>
          <p:cNvPr id="4" name="Prostokąt 40">
            <a:extLst>
              <a:ext uri="{FF2B5EF4-FFF2-40B4-BE49-F238E27FC236}">
                <a16:creationId xmlns:a16="http://schemas.microsoft.com/office/drawing/2014/main" id="{0ABE1E53-5BB3-833E-B311-691D8EBBD8B9}"/>
              </a:ext>
            </a:extLst>
          </p:cNvPr>
          <p:cNvSpPr/>
          <p:nvPr/>
        </p:nvSpPr>
        <p:spPr>
          <a:xfrm>
            <a:off x="190639" y="191699"/>
            <a:ext cx="11810721" cy="6474602"/>
          </a:xfrm>
          <a:prstGeom prst="rect">
            <a:avLst/>
          </a:prstGeom>
          <a:solidFill>
            <a:srgbClr val="B1D2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Prostokąt 68">
            <a:extLst>
              <a:ext uri="{FF2B5EF4-FFF2-40B4-BE49-F238E27FC236}">
                <a16:creationId xmlns:a16="http://schemas.microsoft.com/office/drawing/2014/main" id="{C873B56A-3DFF-5468-4292-8258F2DD9C31}"/>
              </a:ext>
            </a:extLst>
          </p:cNvPr>
          <p:cNvSpPr/>
          <p:nvPr/>
        </p:nvSpPr>
        <p:spPr>
          <a:xfrm>
            <a:off x="377702" y="414091"/>
            <a:ext cx="2528784" cy="256469"/>
          </a:xfrm>
          <a:prstGeom prst="rect">
            <a:avLst/>
          </a:prstGeom>
          <a:solidFill>
            <a:srgbClr val="FFC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ytuł 1">
            <a:extLst>
              <a:ext uri="{FF2B5EF4-FFF2-40B4-BE49-F238E27FC236}">
                <a16:creationId xmlns:a16="http://schemas.microsoft.com/office/drawing/2014/main" id="{10DD677A-70BC-DAF1-DAC3-ECA5960491FB}"/>
              </a:ext>
            </a:extLst>
          </p:cNvPr>
          <p:cNvSpPr txBox="1">
            <a:spLocks/>
          </p:cNvSpPr>
          <p:nvPr/>
        </p:nvSpPr>
        <p:spPr>
          <a:xfrm>
            <a:off x="438186" y="475333"/>
            <a:ext cx="3940679" cy="422029"/>
          </a:xfrm>
          <a:prstGeom prst="rect">
            <a:avLst/>
          </a:prstGeom>
        </p:spPr>
        <p:txBody>
          <a:bodyPr vert="horz" lIns="0" tIns="3600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n-US" sz="1400" b="1" i="0" u="none" strike="noStrike" baseline="30000" dirty="0">
                <a:solidFill>
                  <a:srgbClr val="000000"/>
                </a:solidFill>
                <a:latin typeface="Titillium Web" panose="00000500000000000000" pitchFamily="2" charset="-18"/>
              </a:rPr>
              <a:t>THE MACHINE – WHAT IF THEY ASK CHATGPT?</a:t>
            </a:r>
          </a:p>
        </p:txBody>
      </p:sp>
      <p:sp>
        <p:nvSpPr>
          <p:cNvPr id="5" name="Text 1">
            <a:extLst>
              <a:ext uri="{FF2B5EF4-FFF2-40B4-BE49-F238E27FC236}">
                <a16:creationId xmlns:a16="http://schemas.microsoft.com/office/drawing/2014/main" id="{94349337-1BF5-AB5C-B2C4-8BCD98FDCB74}"/>
              </a:ext>
            </a:extLst>
          </p:cNvPr>
          <p:cNvSpPr txBox="1"/>
          <p:nvPr/>
        </p:nvSpPr>
        <p:spPr>
          <a:xfrm>
            <a:off x="548639" y="868680"/>
            <a:ext cx="6577685" cy="1097280"/>
          </a:xfrm>
          <a:prstGeom prst="rect">
            <a:avLst/>
          </a:prstGeom>
          <a:noFill/>
          <a:ln/>
        </p:spPr>
        <p:txBody>
          <a:bodyPr wrap="square" lIns="0" tIns="0" rIns="0" bIns="0" rtlCol="0" anchor="t"/>
          <a:lstStyle/>
          <a:p>
            <a:r>
              <a:rPr lang="en-GB" dirty="0"/>
              <a:t>Another question, this time using ChatGPT</a:t>
            </a:r>
          </a:p>
          <a:p>
            <a:endParaRPr lang="en-US" b="1" dirty="0">
              <a:solidFill>
                <a:srgbClr val="111111"/>
              </a:solidFill>
              <a:latin typeface="Calibri" pitchFamily="34" charset="0"/>
              <a:ea typeface="Calibri" pitchFamily="34" charset="-122"/>
              <a:cs typeface="Calibri" pitchFamily="34" charset="-120"/>
            </a:endParaRPr>
          </a:p>
          <a:p>
            <a:pPr marL="0" indent="0">
              <a:buNone/>
            </a:pPr>
            <a:r>
              <a:rPr lang="en-US" sz="4400" b="1" dirty="0">
                <a:solidFill>
                  <a:srgbClr val="111111"/>
                </a:solidFill>
                <a:latin typeface="Calibri" pitchFamily="34" charset="0"/>
                <a:ea typeface="Calibri" pitchFamily="34" charset="-122"/>
                <a:cs typeface="Calibri" pitchFamily="34" charset="-120"/>
              </a:rPr>
              <a:t>"Who's the best mortgage broker in Southampton?”</a:t>
            </a:r>
          </a:p>
          <a:p>
            <a:pPr marL="0" indent="0">
              <a:buNone/>
            </a:pPr>
            <a:endParaRPr lang="en-US" sz="4400" dirty="0"/>
          </a:p>
        </p:txBody>
      </p:sp>
      <p:sp>
        <p:nvSpPr>
          <p:cNvPr id="8" name="Text 4">
            <a:extLst>
              <a:ext uri="{FF2B5EF4-FFF2-40B4-BE49-F238E27FC236}">
                <a16:creationId xmlns:a16="http://schemas.microsoft.com/office/drawing/2014/main" id="{5F5E40DE-6793-CD95-9C7C-E405EE9017B7}"/>
              </a:ext>
            </a:extLst>
          </p:cNvPr>
          <p:cNvSpPr txBox="1"/>
          <p:nvPr/>
        </p:nvSpPr>
        <p:spPr>
          <a:xfrm>
            <a:off x="580119" y="4278278"/>
            <a:ext cx="5972081" cy="2388023"/>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111111"/>
                </a:solidFill>
                <a:latin typeface="Calibri" pitchFamily="34" charset="0"/>
                <a:ea typeface="Calibri" pitchFamily="34" charset="-122"/>
                <a:cs typeface="Calibri" pitchFamily="34" charset="-120"/>
              </a:rPr>
              <a:t>Every pick shown with its star rating and review count</a:t>
            </a:r>
          </a:p>
          <a:p>
            <a:pPr marL="342900" indent="-342900">
              <a:spcAft>
                <a:spcPts val="1000"/>
              </a:spcAft>
              <a:buSzPct val="100000"/>
              <a:buChar char="•"/>
            </a:pPr>
            <a:r>
              <a:rPr lang="en-US" sz="1600" dirty="0">
                <a:solidFill>
                  <a:srgbClr val="111111"/>
                </a:solidFill>
                <a:latin typeface="Calibri" pitchFamily="34" charset="0"/>
                <a:ea typeface="Calibri" pitchFamily="34" charset="-122"/>
                <a:cs typeface="Calibri" pitchFamily="34" charset="-120"/>
              </a:rPr>
              <a:t>Top pick: 4.9 stars from 1,343 reviews</a:t>
            </a:r>
          </a:p>
          <a:p>
            <a:pPr marL="342900" indent="-342900">
              <a:spcAft>
                <a:spcPts val="1000"/>
              </a:spcAft>
              <a:buSzPct val="100000"/>
              <a:buChar char="•"/>
            </a:pPr>
            <a:r>
              <a:rPr lang="en-US" sz="1600" dirty="0">
                <a:solidFill>
                  <a:srgbClr val="111111"/>
                </a:solidFill>
                <a:latin typeface="Calibri" pitchFamily="34" charset="0"/>
                <a:ea typeface="Calibri" pitchFamily="34" charset="-122"/>
                <a:cs typeface="Calibri" pitchFamily="34" charset="-120"/>
              </a:rPr>
              <a:t>Google’s AI Mode does the same: firms named in all 49 answers, ratings quoted every time </a:t>
            </a:r>
            <a:r>
              <a:rPr lang="en-US" sz="1600" dirty="0">
                <a:solidFill>
                  <a:srgbClr val="111111"/>
                </a:solidFill>
                <a:latin typeface="Calibri" pitchFamily="34" charset="0"/>
                <a:cs typeface="Calibri" pitchFamily="34" charset="-120"/>
              </a:rPr>
              <a:t>Citations, sources, and real life feedback from clients</a:t>
            </a:r>
          </a:p>
          <a:p>
            <a:pPr marL="342900" indent="-342900">
              <a:spcAft>
                <a:spcPts val="1000"/>
              </a:spcAft>
              <a:buSzPct val="100000"/>
              <a:buChar char="•"/>
            </a:pPr>
            <a:r>
              <a:rPr lang="en-US" sz="1600" dirty="0">
                <a:solidFill>
                  <a:srgbClr val="111111"/>
                </a:solidFill>
                <a:latin typeface="Calibri" pitchFamily="34" charset="0"/>
                <a:cs typeface="Calibri" pitchFamily="34" charset="-120"/>
              </a:rPr>
              <a:t>Data from TrustPilot Unbiased, Facebook, </a:t>
            </a:r>
            <a:r>
              <a:rPr lang="en-GB" sz="1600" dirty="0" err="1"/>
              <a:t>VouchedFor</a:t>
            </a:r>
            <a:r>
              <a:rPr lang="en-GB" sz="1600" dirty="0"/>
              <a:t>, Google, etc</a:t>
            </a:r>
            <a:endParaRPr lang="en-US" sz="1600" dirty="0">
              <a:solidFill>
                <a:srgbClr val="111111"/>
              </a:solidFill>
              <a:latin typeface="Calibri" pitchFamily="34" charset="0"/>
              <a:cs typeface="Calibri" pitchFamily="34" charset="-120"/>
            </a:endParaRPr>
          </a:p>
          <a:p>
            <a:pPr marL="342900" indent="-342900">
              <a:spcAft>
                <a:spcPts val="1000"/>
              </a:spcAft>
              <a:buSzPct val="100000"/>
              <a:buChar char="•"/>
            </a:pPr>
            <a:r>
              <a:rPr lang="en-US" sz="1600" dirty="0">
                <a:solidFill>
                  <a:srgbClr val="111111"/>
                </a:solidFill>
                <a:latin typeface="Calibri" pitchFamily="34" charset="0"/>
                <a:cs typeface="Calibri" pitchFamily="34" charset="-120"/>
              </a:rPr>
              <a:t>But people won’t scroll too deep</a:t>
            </a:r>
            <a:endParaRPr lang="en-US" sz="1600" dirty="0"/>
          </a:p>
        </p:txBody>
      </p:sp>
      <p:pic>
        <p:nvPicPr>
          <p:cNvPr id="11" name="Picture 10">
            <a:extLst>
              <a:ext uri="{FF2B5EF4-FFF2-40B4-BE49-F238E27FC236}">
                <a16:creationId xmlns:a16="http://schemas.microsoft.com/office/drawing/2014/main" id="{5B87CC7E-E04D-0553-D1F8-11F9AB06C5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6324" y="1026526"/>
            <a:ext cx="4611015" cy="4962794"/>
          </a:xfrm>
          <a:prstGeom prst="rect">
            <a:avLst/>
          </a:prstGeom>
        </p:spPr>
      </p:pic>
      <p:sp>
        <p:nvSpPr>
          <p:cNvPr id="6" name="ChatGPT quote">
            <a:extLst>
              <a:ext uri="{FF2B5EF4-FFF2-40B4-BE49-F238E27FC236}">
                <a16:creationId xmlns:a16="http://schemas.microsoft.com/office/drawing/2014/main" id="{E4DC4F4B-2561-7720-B733-99FDDF74F855}"/>
              </a:ext>
            </a:extLst>
          </p:cNvPr>
          <p:cNvSpPr txBox="1"/>
          <p:nvPr/>
        </p:nvSpPr>
        <p:spPr>
          <a:xfrm>
            <a:off x="548639" y="2834640"/>
            <a:ext cx="6035040" cy="1188720"/>
          </a:xfrm>
          <a:prstGeom prst="rect">
            <a:avLst/>
          </a:prstGeom>
          <a:noFill/>
        </p:spPr>
        <p:txBody>
          <a:bodyPr wrap="square">
            <a:spAutoFit/>
          </a:bodyPr>
          <a:lstStyle/>
          <a:p>
            <a:r>
              <a:rPr sz="2400" b="1" i="1" dirty="0">
                <a:solidFill>
                  <a:srgbClr val="111111"/>
                </a:solidFill>
                <a:latin typeface="Calibri"/>
              </a:rPr>
              <a:t>"Based on current customer reviews, reputation and mortgage-market coverage…"</a:t>
            </a:r>
          </a:p>
          <a:p>
            <a:r>
              <a:rPr sz="1400" dirty="0">
                <a:solidFill>
                  <a:srgbClr val="333333"/>
                </a:solidFill>
                <a:latin typeface="Calibri"/>
              </a:rPr>
              <a:t>How ChatGPT says it chose</a:t>
            </a:r>
          </a:p>
        </p:txBody>
      </p:sp>
    </p:spTree>
    <p:extLst>
      <p:ext uri="{BB962C8B-B14F-4D97-AF65-F5344CB8AC3E}">
        <p14:creationId xmlns:p14="http://schemas.microsoft.com/office/powerpoint/2010/main" val="21986635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43AC6-FEF5-BA33-E86F-9DD429EDF8D2}"/>
            </a:ext>
          </a:extLst>
        </p:cNvPr>
        <p:cNvGrpSpPr/>
        <p:nvPr/>
      </p:nvGrpSpPr>
      <p:grpSpPr>
        <a:xfrm>
          <a:off x="0" y="0"/>
          <a:ext cx="0" cy="0"/>
          <a:chOff x="0" y="0"/>
          <a:chExt cx="0" cy="0"/>
        </a:xfrm>
      </p:grpSpPr>
      <p:sp>
        <p:nvSpPr>
          <p:cNvPr id="4" name="Prostokąt 40">
            <a:extLst>
              <a:ext uri="{FF2B5EF4-FFF2-40B4-BE49-F238E27FC236}">
                <a16:creationId xmlns:a16="http://schemas.microsoft.com/office/drawing/2014/main" id="{7C003162-F7FD-B64C-795D-723A73B08FBB}"/>
              </a:ext>
            </a:extLst>
          </p:cNvPr>
          <p:cNvSpPr/>
          <p:nvPr/>
        </p:nvSpPr>
        <p:spPr>
          <a:xfrm>
            <a:off x="190639" y="191699"/>
            <a:ext cx="11810721" cy="6474602"/>
          </a:xfrm>
          <a:prstGeom prst="rect">
            <a:avLst/>
          </a:prstGeom>
          <a:solidFill>
            <a:srgbClr val="B1D2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Prostokąt 68">
            <a:extLst>
              <a:ext uri="{FF2B5EF4-FFF2-40B4-BE49-F238E27FC236}">
                <a16:creationId xmlns:a16="http://schemas.microsoft.com/office/drawing/2014/main" id="{FBAC5A2E-E328-B576-974A-B3CBFEAE1E1B}"/>
              </a:ext>
            </a:extLst>
          </p:cNvPr>
          <p:cNvSpPr/>
          <p:nvPr/>
        </p:nvSpPr>
        <p:spPr>
          <a:xfrm>
            <a:off x="377701" y="414091"/>
            <a:ext cx="2026133" cy="256469"/>
          </a:xfrm>
          <a:prstGeom prst="rect">
            <a:avLst/>
          </a:prstGeom>
          <a:solidFill>
            <a:srgbClr val="FFC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ytuł 1">
            <a:extLst>
              <a:ext uri="{FF2B5EF4-FFF2-40B4-BE49-F238E27FC236}">
                <a16:creationId xmlns:a16="http://schemas.microsoft.com/office/drawing/2014/main" id="{C27EF222-D031-320A-EB68-E8417A72F567}"/>
              </a:ext>
            </a:extLst>
          </p:cNvPr>
          <p:cNvSpPr txBox="1">
            <a:spLocks/>
          </p:cNvSpPr>
          <p:nvPr/>
        </p:nvSpPr>
        <p:spPr>
          <a:xfrm>
            <a:off x="438186" y="475333"/>
            <a:ext cx="3940679" cy="422029"/>
          </a:xfrm>
          <a:prstGeom prst="rect">
            <a:avLst/>
          </a:prstGeom>
        </p:spPr>
        <p:txBody>
          <a:bodyPr vert="horz" lIns="0" tIns="3600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n-US" sz="1400" b="1" i="0" u="none" strike="noStrike" baseline="30000" dirty="0">
                <a:solidFill>
                  <a:srgbClr val="000000"/>
                </a:solidFill>
                <a:latin typeface="Titillium Web" panose="00000500000000000000" pitchFamily="2" charset="-18"/>
              </a:rPr>
              <a:t>THE MACHINE – WHAT IT REWARDS</a:t>
            </a:r>
          </a:p>
        </p:txBody>
      </p:sp>
      <p:sp>
        <p:nvSpPr>
          <p:cNvPr id="5" name="Text 1">
            <a:extLst>
              <a:ext uri="{FF2B5EF4-FFF2-40B4-BE49-F238E27FC236}">
                <a16:creationId xmlns:a16="http://schemas.microsoft.com/office/drawing/2014/main" id="{E1DB6421-A6C7-22AF-C713-D941739C9B9D}"/>
              </a:ext>
            </a:extLst>
          </p:cNvPr>
          <p:cNvSpPr txBox="1"/>
          <p:nvPr/>
        </p:nvSpPr>
        <p:spPr>
          <a:xfrm>
            <a:off x="548640" y="868680"/>
            <a:ext cx="11094720" cy="1280160"/>
          </a:xfrm>
          <a:prstGeom prst="rect">
            <a:avLst/>
          </a:prstGeom>
          <a:noFill/>
          <a:ln/>
        </p:spPr>
        <p:txBody>
          <a:bodyPr wrap="square" lIns="0" tIns="0" rIns="0" bIns="0" rtlCol="0" anchor="t"/>
          <a:lstStyle/>
          <a:p>
            <a:pPr marL="0" indent="0">
              <a:buNone/>
            </a:pPr>
            <a:r>
              <a:rPr lang="en-US" sz="4400" b="1" dirty="0">
                <a:solidFill>
                  <a:srgbClr val="111111"/>
                </a:solidFill>
                <a:latin typeface="Calibri" pitchFamily="34" charset="0"/>
                <a:ea typeface="Calibri" pitchFamily="34" charset="-122"/>
                <a:cs typeface="Calibri" pitchFamily="34" charset="-120"/>
              </a:rPr>
              <a:t>Reviews alone don't win the map.</a:t>
            </a:r>
            <a:endParaRPr lang="en-US" sz="4400" dirty="0"/>
          </a:p>
          <a:p>
            <a:pPr marL="0" indent="0">
              <a:buNone/>
            </a:pPr>
            <a:r>
              <a:rPr lang="en-US" sz="4400" b="1" dirty="0">
                <a:solidFill>
                  <a:srgbClr val="111111"/>
                </a:solidFill>
                <a:latin typeface="Calibri" pitchFamily="34" charset="0"/>
                <a:ea typeface="Calibri" pitchFamily="34" charset="-122"/>
                <a:cs typeface="Calibri" pitchFamily="34" charset="-120"/>
              </a:rPr>
              <a:t>But they do win the AI.</a:t>
            </a:r>
            <a:endParaRPr lang="en-US" sz="4400" dirty="0"/>
          </a:p>
        </p:txBody>
      </p:sp>
      <p:sp>
        <p:nvSpPr>
          <p:cNvPr id="8" name="Text 2">
            <a:extLst>
              <a:ext uri="{FF2B5EF4-FFF2-40B4-BE49-F238E27FC236}">
                <a16:creationId xmlns:a16="http://schemas.microsoft.com/office/drawing/2014/main" id="{E170C939-0663-8CC1-1763-CC1F78B401F8}"/>
              </a:ext>
            </a:extLst>
          </p:cNvPr>
          <p:cNvSpPr txBox="1"/>
          <p:nvPr/>
        </p:nvSpPr>
        <p:spPr>
          <a:xfrm>
            <a:off x="548640" y="3132940"/>
            <a:ext cx="3566160" cy="2194560"/>
          </a:xfrm>
          <a:prstGeom prst="rect">
            <a:avLst/>
          </a:prstGeom>
          <a:noFill/>
          <a:ln/>
        </p:spPr>
        <p:txBody>
          <a:bodyPr wrap="square" lIns="0" tIns="0" rIns="0" bIns="0" rtlCol="0" anchor="t"/>
          <a:lstStyle/>
          <a:p>
            <a:pPr marL="0" indent="0" algn="ctr">
              <a:buNone/>
            </a:pPr>
            <a:r>
              <a:rPr lang="en-US" sz="7200" b="1" dirty="0">
                <a:solidFill>
                  <a:srgbClr val="111111"/>
                </a:solidFill>
                <a:latin typeface="Calibri" pitchFamily="34" charset="0"/>
                <a:ea typeface="Calibri" pitchFamily="34" charset="-122"/>
                <a:cs typeface="Calibri" pitchFamily="34" charset="-120"/>
              </a:rPr>
              <a:t>2 of 49</a:t>
            </a:r>
            <a:endParaRPr lang="en-US" sz="9600" dirty="0"/>
          </a:p>
          <a:p>
            <a:pPr marL="0" indent="0" algn="ctr">
              <a:buNone/>
            </a:pPr>
            <a:r>
              <a:rPr lang="en-US" sz="2200" dirty="0">
                <a:solidFill>
                  <a:srgbClr val="111111"/>
                </a:solidFill>
                <a:latin typeface="Calibri" pitchFamily="34" charset="0"/>
                <a:ea typeface="Calibri" pitchFamily="34" charset="-122"/>
                <a:cs typeface="Calibri" pitchFamily="34" charset="-120"/>
              </a:rPr>
              <a:t>Google Maps: in the top three</a:t>
            </a:r>
            <a:endParaRPr lang="en-US" sz="9600" dirty="0"/>
          </a:p>
        </p:txBody>
      </p:sp>
      <p:sp>
        <p:nvSpPr>
          <p:cNvPr id="9" name="Text 3">
            <a:extLst>
              <a:ext uri="{FF2B5EF4-FFF2-40B4-BE49-F238E27FC236}">
                <a16:creationId xmlns:a16="http://schemas.microsoft.com/office/drawing/2014/main" id="{E70C1C83-9745-85C9-0496-A1E306C1176E}"/>
              </a:ext>
            </a:extLst>
          </p:cNvPr>
          <p:cNvSpPr txBox="1"/>
          <p:nvPr/>
        </p:nvSpPr>
        <p:spPr>
          <a:xfrm>
            <a:off x="4343400" y="3132940"/>
            <a:ext cx="3566160" cy="2194560"/>
          </a:xfrm>
          <a:prstGeom prst="rect">
            <a:avLst/>
          </a:prstGeom>
          <a:noFill/>
          <a:ln/>
        </p:spPr>
        <p:txBody>
          <a:bodyPr wrap="square" lIns="0" tIns="0" rIns="0" bIns="0" rtlCol="0" anchor="t"/>
          <a:lstStyle/>
          <a:p>
            <a:pPr marL="0" indent="0" algn="ctr">
              <a:buNone/>
            </a:pPr>
            <a:r>
              <a:rPr lang="en-US" sz="7200" b="1" dirty="0">
                <a:solidFill>
                  <a:srgbClr val="111111"/>
                </a:solidFill>
                <a:latin typeface="Calibri" pitchFamily="34" charset="0"/>
                <a:ea typeface="Calibri" pitchFamily="34" charset="-122"/>
                <a:cs typeface="Calibri" pitchFamily="34" charset="-120"/>
              </a:rPr>
              <a:t>42 of 49</a:t>
            </a:r>
            <a:endParaRPr lang="en-US" sz="9600" dirty="0"/>
          </a:p>
          <a:p>
            <a:pPr marL="0" indent="0" algn="ctr">
              <a:buNone/>
            </a:pPr>
            <a:r>
              <a:rPr lang="en-US" sz="2200" dirty="0">
                <a:solidFill>
                  <a:srgbClr val="111111"/>
                </a:solidFill>
                <a:latin typeface="Calibri" pitchFamily="34" charset="0"/>
                <a:ea typeface="Calibri" pitchFamily="34" charset="-122"/>
                <a:cs typeface="Calibri" pitchFamily="34" charset="-120"/>
              </a:rPr>
              <a:t>Google AI Mode: named</a:t>
            </a:r>
            <a:endParaRPr lang="en-US" sz="9600" dirty="0"/>
          </a:p>
        </p:txBody>
      </p:sp>
      <p:sp>
        <p:nvSpPr>
          <p:cNvPr id="10" name="Text 5">
            <a:extLst>
              <a:ext uri="{FF2B5EF4-FFF2-40B4-BE49-F238E27FC236}">
                <a16:creationId xmlns:a16="http://schemas.microsoft.com/office/drawing/2014/main" id="{2F89E530-49A7-36EF-B3C5-1903C7A1AC2F}"/>
              </a:ext>
            </a:extLst>
          </p:cNvPr>
          <p:cNvSpPr txBox="1"/>
          <p:nvPr/>
        </p:nvSpPr>
        <p:spPr>
          <a:xfrm>
            <a:off x="8138160" y="3132940"/>
            <a:ext cx="3566160" cy="2194560"/>
          </a:xfrm>
          <a:prstGeom prst="rect">
            <a:avLst/>
          </a:prstGeom>
          <a:noFill/>
          <a:ln/>
        </p:spPr>
        <p:txBody>
          <a:bodyPr wrap="square" lIns="0" tIns="0" rIns="0" bIns="0" rtlCol="0" anchor="t"/>
          <a:lstStyle/>
          <a:p>
            <a:pPr marL="0" indent="0" algn="ctr">
              <a:buNone/>
            </a:pPr>
            <a:r>
              <a:rPr lang="en-US" sz="7200" b="1" dirty="0">
                <a:solidFill>
                  <a:srgbClr val="111111"/>
                </a:solidFill>
                <a:latin typeface="Calibri" pitchFamily="34" charset="0"/>
                <a:ea typeface="Calibri" pitchFamily="34" charset="-122"/>
                <a:cs typeface="Calibri" pitchFamily="34" charset="-120"/>
              </a:rPr>
              <a:t>24 of 49</a:t>
            </a:r>
            <a:endParaRPr lang="en-US" sz="9600" dirty="0"/>
          </a:p>
          <a:p>
            <a:pPr marL="0" indent="0" algn="ctr">
              <a:buNone/>
            </a:pPr>
            <a:r>
              <a:rPr lang="en-US" sz="2200" dirty="0">
                <a:solidFill>
                  <a:srgbClr val="111111"/>
                </a:solidFill>
                <a:latin typeface="Calibri" pitchFamily="34" charset="0"/>
                <a:ea typeface="Calibri" pitchFamily="34" charset="-122"/>
                <a:cs typeface="Calibri" pitchFamily="34" charset="-120"/>
              </a:rPr>
              <a:t>ChatGPT: named</a:t>
            </a:r>
            <a:endParaRPr lang="en-US" sz="9600" dirty="0"/>
          </a:p>
        </p:txBody>
      </p:sp>
      <p:sp>
        <p:nvSpPr>
          <p:cNvPr id="11" name="TextBox 10">
            <a:extLst>
              <a:ext uri="{FF2B5EF4-FFF2-40B4-BE49-F238E27FC236}">
                <a16:creationId xmlns:a16="http://schemas.microsoft.com/office/drawing/2014/main" id="{99419D15-7D44-B981-CDD3-33EDCA6C450F}"/>
              </a:ext>
            </a:extLst>
          </p:cNvPr>
          <p:cNvSpPr txBox="1"/>
          <p:nvPr/>
        </p:nvSpPr>
        <p:spPr>
          <a:xfrm>
            <a:off x="487680" y="2427081"/>
            <a:ext cx="10972800" cy="548640"/>
          </a:xfrm>
          <a:prstGeom prst="rect">
            <a:avLst/>
          </a:prstGeom>
          <a:noFill/>
        </p:spPr>
        <p:txBody>
          <a:bodyPr wrap="none">
            <a:spAutoFit/>
          </a:bodyPr>
          <a:lstStyle/>
          <a:p>
            <a:r>
              <a:rPr sz="2800" b="1" dirty="0">
                <a:solidFill>
                  <a:srgbClr val="111111"/>
                </a:solidFill>
                <a:latin typeface="Calibri"/>
              </a:rPr>
              <a:t>Same firm. 1,350 reviews.</a:t>
            </a:r>
          </a:p>
        </p:txBody>
      </p:sp>
      <p:pic>
        <p:nvPicPr>
          <p:cNvPr id="13" name="Picture 12">
            <a:extLst>
              <a:ext uri="{FF2B5EF4-FFF2-40B4-BE49-F238E27FC236}">
                <a16:creationId xmlns:a16="http://schemas.microsoft.com/office/drawing/2014/main" id="{FAB102D2-2702-9305-2736-2050D1D146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7698" y="4895294"/>
            <a:ext cx="1832271" cy="1487373"/>
          </a:xfrm>
          <a:prstGeom prst="rect">
            <a:avLst/>
          </a:prstGeom>
        </p:spPr>
      </p:pic>
      <p:pic>
        <p:nvPicPr>
          <p:cNvPr id="15" name="Picture 14">
            <a:extLst>
              <a:ext uri="{FF2B5EF4-FFF2-40B4-BE49-F238E27FC236}">
                <a16:creationId xmlns:a16="http://schemas.microsoft.com/office/drawing/2014/main" id="{7F27A246-1C10-891E-7908-B72157C868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0600" y="4673789"/>
            <a:ext cx="2992786" cy="1995190"/>
          </a:xfrm>
          <a:prstGeom prst="rect">
            <a:avLst/>
          </a:prstGeom>
        </p:spPr>
      </p:pic>
      <p:pic>
        <p:nvPicPr>
          <p:cNvPr id="17" name="Picture 16">
            <a:extLst>
              <a:ext uri="{FF2B5EF4-FFF2-40B4-BE49-F238E27FC236}">
                <a16:creationId xmlns:a16="http://schemas.microsoft.com/office/drawing/2014/main" id="{A53C136A-A5D5-41BE-0910-6EFF208AEE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05360" y="4981113"/>
            <a:ext cx="2839095" cy="1576220"/>
          </a:xfrm>
          <a:prstGeom prst="rect">
            <a:avLst/>
          </a:prstGeom>
        </p:spPr>
      </p:pic>
    </p:spTree>
    <p:extLst>
      <p:ext uri="{BB962C8B-B14F-4D97-AF65-F5344CB8AC3E}">
        <p14:creationId xmlns:p14="http://schemas.microsoft.com/office/powerpoint/2010/main" val="6935558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119F9-F112-6024-8A40-BF269912BE05}"/>
            </a:ext>
          </a:extLst>
        </p:cNvPr>
        <p:cNvGrpSpPr/>
        <p:nvPr/>
      </p:nvGrpSpPr>
      <p:grpSpPr>
        <a:xfrm>
          <a:off x="0" y="0"/>
          <a:ext cx="0" cy="0"/>
          <a:chOff x="0" y="0"/>
          <a:chExt cx="0" cy="0"/>
        </a:xfrm>
      </p:grpSpPr>
      <p:sp>
        <p:nvSpPr>
          <p:cNvPr id="4" name="Prostokąt 40">
            <a:extLst>
              <a:ext uri="{FF2B5EF4-FFF2-40B4-BE49-F238E27FC236}">
                <a16:creationId xmlns:a16="http://schemas.microsoft.com/office/drawing/2014/main" id="{C927CAB3-C902-2884-65D1-40C291DB540C}"/>
              </a:ext>
            </a:extLst>
          </p:cNvPr>
          <p:cNvSpPr/>
          <p:nvPr/>
        </p:nvSpPr>
        <p:spPr>
          <a:xfrm>
            <a:off x="190639" y="191699"/>
            <a:ext cx="11810721" cy="6474602"/>
          </a:xfrm>
          <a:prstGeom prst="rect">
            <a:avLst/>
          </a:prstGeom>
          <a:solidFill>
            <a:srgbClr val="B1D2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Prostokąt 68">
            <a:extLst>
              <a:ext uri="{FF2B5EF4-FFF2-40B4-BE49-F238E27FC236}">
                <a16:creationId xmlns:a16="http://schemas.microsoft.com/office/drawing/2014/main" id="{5DF9B8C6-96FB-665A-5AC7-4354EC4445D3}"/>
              </a:ext>
            </a:extLst>
          </p:cNvPr>
          <p:cNvSpPr/>
          <p:nvPr/>
        </p:nvSpPr>
        <p:spPr>
          <a:xfrm>
            <a:off x="377701" y="414091"/>
            <a:ext cx="1148445" cy="256469"/>
          </a:xfrm>
          <a:prstGeom prst="rect">
            <a:avLst/>
          </a:prstGeom>
          <a:solidFill>
            <a:srgbClr val="FFC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3" name="Tytuł 1">
            <a:extLst>
              <a:ext uri="{FF2B5EF4-FFF2-40B4-BE49-F238E27FC236}">
                <a16:creationId xmlns:a16="http://schemas.microsoft.com/office/drawing/2014/main" id="{91777B80-2174-E327-DE1D-2394A75074C3}"/>
              </a:ext>
            </a:extLst>
          </p:cNvPr>
          <p:cNvSpPr txBox="1">
            <a:spLocks/>
          </p:cNvSpPr>
          <p:nvPr/>
        </p:nvSpPr>
        <p:spPr>
          <a:xfrm>
            <a:off x="438186" y="475333"/>
            <a:ext cx="3940679" cy="422029"/>
          </a:xfrm>
          <a:prstGeom prst="rect">
            <a:avLst/>
          </a:prstGeom>
        </p:spPr>
        <p:txBody>
          <a:bodyPr vert="horz" lIns="0" tIns="3600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n-US" sz="1400" b="1" i="0" u="none" strike="noStrike" baseline="30000" dirty="0">
                <a:solidFill>
                  <a:srgbClr val="000000"/>
                </a:solidFill>
                <a:latin typeface="Titillium Web" panose="00000500000000000000" pitchFamily="2" charset="-18"/>
              </a:rPr>
              <a:t>THE OPPORTUNITY</a:t>
            </a:r>
          </a:p>
        </p:txBody>
      </p:sp>
      <p:sp>
        <p:nvSpPr>
          <p:cNvPr id="5" name="Text 1">
            <a:extLst>
              <a:ext uri="{FF2B5EF4-FFF2-40B4-BE49-F238E27FC236}">
                <a16:creationId xmlns:a16="http://schemas.microsoft.com/office/drawing/2014/main" id="{28A97CD4-628F-3994-8BA8-DF4C71F18A48}"/>
              </a:ext>
            </a:extLst>
          </p:cNvPr>
          <p:cNvSpPr txBox="1"/>
          <p:nvPr/>
        </p:nvSpPr>
        <p:spPr>
          <a:xfrm>
            <a:off x="548640" y="868680"/>
            <a:ext cx="8046720" cy="731520"/>
          </a:xfrm>
          <a:prstGeom prst="rect">
            <a:avLst/>
          </a:prstGeom>
          <a:noFill/>
          <a:ln/>
        </p:spPr>
        <p:txBody>
          <a:bodyPr wrap="square" lIns="0" tIns="0" rIns="0" bIns="0" rtlCol="0" anchor="t"/>
          <a:lstStyle/>
          <a:p>
            <a:pPr marL="0" indent="0">
              <a:buNone/>
            </a:pPr>
            <a:r>
              <a:rPr lang="en-US" sz="4400" b="1" dirty="0">
                <a:solidFill>
                  <a:srgbClr val="111111"/>
                </a:solidFill>
                <a:latin typeface="Calibri" pitchFamily="34" charset="0"/>
                <a:ea typeface="Calibri" pitchFamily="34" charset="-122"/>
                <a:cs typeface="Calibri" pitchFamily="34" charset="-120"/>
              </a:rPr>
              <a:t>All 3 are winnable.</a:t>
            </a:r>
            <a:endParaRPr lang="en-US" sz="4400" dirty="0"/>
          </a:p>
        </p:txBody>
      </p:sp>
      <p:sp>
        <p:nvSpPr>
          <p:cNvPr id="6" name="Text 2">
            <a:extLst>
              <a:ext uri="{FF2B5EF4-FFF2-40B4-BE49-F238E27FC236}">
                <a16:creationId xmlns:a16="http://schemas.microsoft.com/office/drawing/2014/main" id="{E8AA612B-F97F-B01E-E56F-10972A570F4A}"/>
              </a:ext>
            </a:extLst>
          </p:cNvPr>
          <p:cNvSpPr txBox="1"/>
          <p:nvPr/>
        </p:nvSpPr>
        <p:spPr>
          <a:xfrm>
            <a:off x="548639" y="1920240"/>
            <a:ext cx="10529091" cy="2377440"/>
          </a:xfrm>
          <a:prstGeom prst="rect">
            <a:avLst/>
          </a:prstGeom>
          <a:noFill/>
          <a:ln/>
        </p:spPr>
        <p:txBody>
          <a:bodyPr wrap="square" lIns="0" tIns="0" rIns="0" bIns="0" rtlCol="0" anchor="t"/>
          <a:lstStyle/>
          <a:p>
            <a:pPr marL="342900" indent="-342900">
              <a:spcAft>
                <a:spcPts val="1000"/>
              </a:spcAft>
              <a:buSzPct val="100000"/>
              <a:buChar char="•"/>
            </a:pPr>
            <a:r>
              <a:rPr lang="en-US" sz="2000" dirty="0">
                <a:solidFill>
                  <a:srgbClr val="111111"/>
                </a:solidFill>
                <a:latin typeface="Calibri" pitchFamily="34" charset="0"/>
                <a:ea typeface="Calibri" pitchFamily="34" charset="-122"/>
                <a:cs typeface="Calibri" pitchFamily="34" charset="-120"/>
              </a:rPr>
              <a:t>On the map: one national owns half the city of Southampton</a:t>
            </a:r>
            <a:endParaRPr lang="en-US" sz="2000" dirty="0"/>
          </a:p>
          <a:p>
            <a:pPr marL="342900" indent="-342900">
              <a:spcAft>
                <a:spcPts val="1000"/>
              </a:spcAft>
              <a:buSzPct val="100000"/>
              <a:buChar char="•"/>
            </a:pPr>
            <a:r>
              <a:rPr lang="en-US" sz="2000" dirty="0">
                <a:solidFill>
                  <a:srgbClr val="111111"/>
                </a:solidFill>
                <a:latin typeface="Calibri" pitchFamily="34" charset="0"/>
                <a:ea typeface="Calibri" pitchFamily="34" charset="-122"/>
                <a:cs typeface="Calibri" pitchFamily="34" charset="-120"/>
              </a:rPr>
              <a:t>In Google’s AI: the answer changes week to week, and nobody really owns it yet</a:t>
            </a:r>
            <a:endParaRPr lang="en-US" sz="2000" dirty="0"/>
          </a:p>
          <a:p>
            <a:pPr marL="342900" indent="-342900">
              <a:spcAft>
                <a:spcPts val="1000"/>
              </a:spcAft>
              <a:buSzPct val="100000"/>
              <a:buChar char="•"/>
            </a:pPr>
            <a:r>
              <a:rPr lang="en-GB" dirty="0"/>
              <a:t>In ChatGPT: it recommends whoever it finds on Unbiased, </a:t>
            </a:r>
            <a:r>
              <a:rPr lang="en-GB" dirty="0" err="1"/>
              <a:t>VouchedFor</a:t>
            </a:r>
            <a:r>
              <a:rPr lang="en-GB" dirty="0"/>
              <a:t>, Trustpilot, etc and their own website</a:t>
            </a:r>
          </a:p>
          <a:p>
            <a:pPr marL="342900" indent="-342900">
              <a:spcAft>
                <a:spcPts val="1000"/>
              </a:spcAft>
              <a:buSzPct val="100000"/>
              <a:buChar char="•"/>
            </a:pPr>
            <a:endParaRPr lang="en-GB" sz="2000" dirty="0"/>
          </a:p>
          <a:p>
            <a:pPr>
              <a:spcAft>
                <a:spcPts val="1000"/>
              </a:spcAft>
              <a:buSzPct val="100000"/>
            </a:pPr>
            <a:endParaRPr lang="en-US" sz="2000" dirty="0"/>
          </a:p>
        </p:txBody>
      </p:sp>
      <p:sp>
        <p:nvSpPr>
          <p:cNvPr id="7" name="Text 1">
            <a:extLst>
              <a:ext uri="{FF2B5EF4-FFF2-40B4-BE49-F238E27FC236}">
                <a16:creationId xmlns:a16="http://schemas.microsoft.com/office/drawing/2014/main" id="{286BBF63-2990-C9FD-E2A9-8A044797C721}"/>
              </a:ext>
            </a:extLst>
          </p:cNvPr>
          <p:cNvSpPr txBox="1"/>
          <p:nvPr/>
        </p:nvSpPr>
        <p:spPr>
          <a:xfrm>
            <a:off x="548640" y="3566160"/>
            <a:ext cx="8046720" cy="731520"/>
          </a:xfrm>
          <a:prstGeom prst="rect">
            <a:avLst/>
          </a:prstGeom>
          <a:noFill/>
          <a:ln/>
        </p:spPr>
        <p:txBody>
          <a:bodyPr wrap="square" lIns="0" tIns="0" rIns="0" bIns="0" rtlCol="0" anchor="t"/>
          <a:lstStyle/>
          <a:p>
            <a:r>
              <a:rPr lang="en-GB" sz="3200" b="1" dirty="0"/>
              <a:t>All 3 are won on homework, not size</a:t>
            </a:r>
            <a:endParaRPr lang="en-US" sz="6600" b="1" dirty="0"/>
          </a:p>
        </p:txBody>
      </p:sp>
    </p:spTree>
    <p:extLst>
      <p:ext uri="{BB962C8B-B14F-4D97-AF65-F5344CB8AC3E}">
        <p14:creationId xmlns:p14="http://schemas.microsoft.com/office/powerpoint/2010/main" val="42365491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FA35E-B498-1072-F52A-3D929B44B71E}"/>
            </a:ext>
          </a:extLst>
        </p:cNvPr>
        <p:cNvGrpSpPr/>
        <p:nvPr/>
      </p:nvGrpSpPr>
      <p:grpSpPr>
        <a:xfrm>
          <a:off x="0" y="0"/>
          <a:ext cx="0" cy="0"/>
          <a:chOff x="0" y="0"/>
          <a:chExt cx="0" cy="0"/>
        </a:xfrm>
      </p:grpSpPr>
      <p:sp>
        <p:nvSpPr>
          <p:cNvPr id="4" name="Prostokąt 40">
            <a:extLst>
              <a:ext uri="{FF2B5EF4-FFF2-40B4-BE49-F238E27FC236}">
                <a16:creationId xmlns:a16="http://schemas.microsoft.com/office/drawing/2014/main" id="{E1C93088-FE6A-4207-7A4B-0A876D6EEC59}"/>
              </a:ext>
            </a:extLst>
          </p:cNvPr>
          <p:cNvSpPr/>
          <p:nvPr/>
        </p:nvSpPr>
        <p:spPr>
          <a:xfrm>
            <a:off x="190639" y="191699"/>
            <a:ext cx="11810721" cy="6474602"/>
          </a:xfrm>
          <a:prstGeom prst="rect">
            <a:avLst/>
          </a:prstGeom>
          <a:solidFill>
            <a:srgbClr val="B1D2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Prostokąt 68">
            <a:extLst>
              <a:ext uri="{FF2B5EF4-FFF2-40B4-BE49-F238E27FC236}">
                <a16:creationId xmlns:a16="http://schemas.microsoft.com/office/drawing/2014/main" id="{DB00DB28-8C83-63BC-8801-F2414E7B3E4E}"/>
              </a:ext>
            </a:extLst>
          </p:cNvPr>
          <p:cNvSpPr/>
          <p:nvPr/>
        </p:nvSpPr>
        <p:spPr>
          <a:xfrm>
            <a:off x="377702" y="414091"/>
            <a:ext cx="1038144" cy="256469"/>
          </a:xfrm>
          <a:prstGeom prst="rect">
            <a:avLst/>
          </a:prstGeom>
          <a:solidFill>
            <a:srgbClr val="FFC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ytuł 1">
            <a:extLst>
              <a:ext uri="{FF2B5EF4-FFF2-40B4-BE49-F238E27FC236}">
                <a16:creationId xmlns:a16="http://schemas.microsoft.com/office/drawing/2014/main" id="{FB1B82DA-E016-7212-96B0-A43D346FA6F6}"/>
              </a:ext>
            </a:extLst>
          </p:cNvPr>
          <p:cNvSpPr txBox="1">
            <a:spLocks/>
          </p:cNvSpPr>
          <p:nvPr/>
        </p:nvSpPr>
        <p:spPr>
          <a:xfrm>
            <a:off x="438186" y="475333"/>
            <a:ext cx="3940679" cy="422029"/>
          </a:xfrm>
          <a:prstGeom prst="rect">
            <a:avLst/>
          </a:prstGeom>
        </p:spPr>
        <p:txBody>
          <a:bodyPr vert="horz" lIns="0" tIns="3600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n-US" sz="1400" b="1" i="0" u="none" strike="noStrike" baseline="30000" dirty="0">
                <a:solidFill>
                  <a:srgbClr val="000000"/>
                </a:solidFill>
                <a:latin typeface="Titillium Web" panose="00000500000000000000" pitchFamily="2" charset="-18"/>
              </a:rPr>
              <a:t>TAKE THIS AWAY</a:t>
            </a:r>
          </a:p>
        </p:txBody>
      </p:sp>
      <p:sp>
        <p:nvSpPr>
          <p:cNvPr id="5" name="Text 1">
            <a:extLst>
              <a:ext uri="{FF2B5EF4-FFF2-40B4-BE49-F238E27FC236}">
                <a16:creationId xmlns:a16="http://schemas.microsoft.com/office/drawing/2014/main" id="{E89AACE0-138F-8FE2-45B6-770F2497879D}"/>
              </a:ext>
            </a:extLst>
          </p:cNvPr>
          <p:cNvSpPr txBox="1"/>
          <p:nvPr/>
        </p:nvSpPr>
        <p:spPr>
          <a:xfrm>
            <a:off x="548640" y="868680"/>
            <a:ext cx="10259268" cy="1188720"/>
          </a:xfrm>
          <a:prstGeom prst="rect">
            <a:avLst/>
          </a:prstGeom>
          <a:noFill/>
          <a:ln/>
        </p:spPr>
        <p:txBody>
          <a:bodyPr wrap="square" lIns="0" tIns="0" rIns="0" bIns="0" rtlCol="0" anchor="t"/>
          <a:lstStyle/>
          <a:p>
            <a:pPr marL="0" indent="0">
              <a:buNone/>
            </a:pPr>
            <a:r>
              <a:rPr lang="en-US" sz="4000" b="1" dirty="0">
                <a:solidFill>
                  <a:srgbClr val="111111"/>
                </a:solidFill>
                <a:latin typeface="Calibri" pitchFamily="34" charset="0"/>
                <a:ea typeface="Calibri" pitchFamily="34" charset="-122"/>
                <a:cs typeface="Calibri" pitchFamily="34" charset="-120"/>
              </a:rPr>
              <a:t>Two checklists you can use on Monday morning.</a:t>
            </a:r>
            <a:endParaRPr lang="en-US" sz="4000" dirty="0"/>
          </a:p>
        </p:txBody>
      </p:sp>
      <p:sp>
        <p:nvSpPr>
          <p:cNvPr id="6" name="Text 2">
            <a:extLst>
              <a:ext uri="{FF2B5EF4-FFF2-40B4-BE49-F238E27FC236}">
                <a16:creationId xmlns:a16="http://schemas.microsoft.com/office/drawing/2014/main" id="{A9BF5357-152A-CB86-E6DD-6D41D16E2845}"/>
              </a:ext>
            </a:extLst>
          </p:cNvPr>
          <p:cNvSpPr txBox="1"/>
          <p:nvPr/>
        </p:nvSpPr>
        <p:spPr>
          <a:xfrm>
            <a:off x="548640" y="1984410"/>
            <a:ext cx="8046720" cy="2377440"/>
          </a:xfrm>
          <a:prstGeom prst="rect">
            <a:avLst/>
          </a:prstGeom>
          <a:noFill/>
          <a:ln/>
        </p:spPr>
        <p:txBody>
          <a:bodyPr wrap="square" lIns="0" tIns="0" rIns="0" bIns="0" rtlCol="0" anchor="t"/>
          <a:lstStyle/>
          <a:p>
            <a:pPr marL="342900" indent="-342900">
              <a:spcAft>
                <a:spcPts val="1000"/>
              </a:spcAft>
              <a:buSzPct val="100000"/>
              <a:buChar char="•"/>
            </a:pPr>
            <a:r>
              <a:rPr lang="en-US" sz="2000" dirty="0">
                <a:solidFill>
                  <a:srgbClr val="111111"/>
                </a:solidFill>
                <a:latin typeface="Calibri" pitchFamily="34" charset="0"/>
                <a:ea typeface="Calibri" pitchFamily="34" charset="-122"/>
                <a:cs typeface="Calibri" pitchFamily="34" charset="-120"/>
              </a:rPr>
              <a:t>Your Google Business Profile: win more of the map</a:t>
            </a:r>
            <a:endParaRPr lang="en-US" sz="2000" dirty="0"/>
          </a:p>
          <a:p>
            <a:pPr marL="342900" indent="-342900">
              <a:spcAft>
                <a:spcPts val="1000"/>
              </a:spcAft>
              <a:buSzPct val="100000"/>
              <a:buChar char="•"/>
            </a:pPr>
            <a:r>
              <a:rPr lang="en-US" sz="2000" dirty="0">
                <a:solidFill>
                  <a:srgbClr val="111111"/>
                </a:solidFill>
                <a:latin typeface="Calibri" pitchFamily="34" charset="0"/>
                <a:ea typeface="Calibri" pitchFamily="34" charset="-122"/>
                <a:cs typeface="Calibri" pitchFamily="34" charset="-120"/>
              </a:rPr>
              <a:t>Getting recommended by AI, Google and ChatGPT: become the answer</a:t>
            </a:r>
            <a:endParaRPr lang="en-US" sz="2000" dirty="0"/>
          </a:p>
        </p:txBody>
      </p:sp>
      <p:pic>
        <p:nvPicPr>
          <p:cNvPr id="8" name="Picture 7">
            <a:extLst>
              <a:ext uri="{FF2B5EF4-FFF2-40B4-BE49-F238E27FC236}">
                <a16:creationId xmlns:a16="http://schemas.microsoft.com/office/drawing/2014/main" id="{7DD27010-B2B9-C6D2-C1E1-BE83CEA97F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20107">
            <a:off x="1604830" y="3505001"/>
            <a:ext cx="4811372" cy="6858000"/>
          </a:xfrm>
          <a:prstGeom prst="rect">
            <a:avLst/>
          </a:prstGeom>
          <a:effectLst>
            <a:outerShdw blurRad="50800" dist="38100" dir="2700000" algn="tl" rotWithShape="0">
              <a:prstClr val="black">
                <a:alpha val="40000"/>
              </a:prstClr>
            </a:outerShdw>
          </a:effectLst>
        </p:spPr>
      </p:pic>
      <p:pic>
        <p:nvPicPr>
          <p:cNvPr id="10" name="Picture 9">
            <a:extLst>
              <a:ext uri="{FF2B5EF4-FFF2-40B4-BE49-F238E27FC236}">
                <a16:creationId xmlns:a16="http://schemas.microsoft.com/office/drawing/2014/main" id="{64FDF9EB-3401-7A3A-EFD6-2116715A2C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69092">
            <a:off x="5413551" y="3298542"/>
            <a:ext cx="4834621" cy="6858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472592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B9461-2D61-4EC3-4F94-50AD0048CF9A}"/>
            </a:ext>
          </a:extLst>
        </p:cNvPr>
        <p:cNvGrpSpPr/>
        <p:nvPr/>
      </p:nvGrpSpPr>
      <p:grpSpPr>
        <a:xfrm>
          <a:off x="0" y="0"/>
          <a:ext cx="0" cy="0"/>
          <a:chOff x="0" y="0"/>
          <a:chExt cx="0" cy="0"/>
        </a:xfrm>
      </p:grpSpPr>
      <p:sp>
        <p:nvSpPr>
          <p:cNvPr id="8" name="Prostokąt 40">
            <a:extLst>
              <a:ext uri="{FF2B5EF4-FFF2-40B4-BE49-F238E27FC236}">
                <a16:creationId xmlns:a16="http://schemas.microsoft.com/office/drawing/2014/main" id="{D410FB4E-F43C-8568-668C-B1796DE17014}"/>
              </a:ext>
            </a:extLst>
          </p:cNvPr>
          <p:cNvSpPr/>
          <p:nvPr/>
        </p:nvSpPr>
        <p:spPr>
          <a:xfrm>
            <a:off x="190639" y="191699"/>
            <a:ext cx="11810721" cy="6474602"/>
          </a:xfrm>
          <a:prstGeom prst="rect">
            <a:avLst/>
          </a:prstGeom>
          <a:solidFill>
            <a:srgbClr val="B1D2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Prostokąt 68">
            <a:extLst>
              <a:ext uri="{FF2B5EF4-FFF2-40B4-BE49-F238E27FC236}">
                <a16:creationId xmlns:a16="http://schemas.microsoft.com/office/drawing/2014/main" id="{F80FA0B7-F5F5-0AA7-A8EC-70283DF47C95}"/>
              </a:ext>
            </a:extLst>
          </p:cNvPr>
          <p:cNvSpPr/>
          <p:nvPr/>
        </p:nvSpPr>
        <p:spPr>
          <a:xfrm>
            <a:off x="377701" y="414091"/>
            <a:ext cx="1324099" cy="256469"/>
          </a:xfrm>
          <a:prstGeom prst="rect">
            <a:avLst/>
          </a:prstGeom>
          <a:solidFill>
            <a:srgbClr val="FFC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ytuł 1">
            <a:extLst>
              <a:ext uri="{FF2B5EF4-FFF2-40B4-BE49-F238E27FC236}">
                <a16:creationId xmlns:a16="http://schemas.microsoft.com/office/drawing/2014/main" id="{8990F93A-22A8-5036-150B-E93F05D2D630}"/>
              </a:ext>
            </a:extLst>
          </p:cNvPr>
          <p:cNvSpPr txBox="1">
            <a:spLocks/>
          </p:cNvSpPr>
          <p:nvPr/>
        </p:nvSpPr>
        <p:spPr>
          <a:xfrm>
            <a:off x="438186" y="475333"/>
            <a:ext cx="3940679" cy="422029"/>
          </a:xfrm>
          <a:prstGeom prst="rect">
            <a:avLst/>
          </a:prstGeom>
        </p:spPr>
        <p:txBody>
          <a:bodyPr vert="horz" lIns="0" tIns="3600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n-US" sz="1400" b="1" i="0" u="none" strike="noStrike" baseline="30000" dirty="0">
                <a:solidFill>
                  <a:srgbClr val="000000"/>
                </a:solidFill>
                <a:latin typeface="Titillium Web" panose="00000500000000000000" pitchFamily="2" charset="-18"/>
              </a:rPr>
              <a:t>CHECKLIST 1: THE MAP</a:t>
            </a:r>
          </a:p>
        </p:txBody>
      </p:sp>
      <p:sp>
        <p:nvSpPr>
          <p:cNvPr id="5" name="Text 1">
            <a:extLst>
              <a:ext uri="{FF2B5EF4-FFF2-40B4-BE49-F238E27FC236}">
                <a16:creationId xmlns:a16="http://schemas.microsoft.com/office/drawing/2014/main" id="{1AFAD33A-E6A9-9B27-1F85-88D77CA0732D}"/>
              </a:ext>
            </a:extLst>
          </p:cNvPr>
          <p:cNvSpPr txBox="1"/>
          <p:nvPr/>
        </p:nvSpPr>
        <p:spPr>
          <a:xfrm>
            <a:off x="548640" y="868680"/>
            <a:ext cx="8046720" cy="640080"/>
          </a:xfrm>
          <a:prstGeom prst="rect">
            <a:avLst/>
          </a:prstGeom>
          <a:noFill/>
          <a:ln/>
        </p:spPr>
        <p:txBody>
          <a:bodyPr wrap="square" lIns="0" tIns="0" rIns="0" bIns="0" rtlCol="0" anchor="t"/>
          <a:lstStyle/>
          <a:p>
            <a:pPr marL="0" indent="0">
              <a:buNone/>
            </a:pPr>
            <a:r>
              <a:rPr lang="en-US" sz="4400" b="1" dirty="0">
                <a:solidFill>
                  <a:srgbClr val="111111"/>
                </a:solidFill>
                <a:latin typeface="Calibri" pitchFamily="34" charset="0"/>
                <a:ea typeface="Calibri" pitchFamily="34" charset="-122"/>
                <a:cs typeface="Calibri" pitchFamily="34" charset="-120"/>
              </a:rPr>
              <a:t>Your Google Business Profile</a:t>
            </a:r>
            <a:endParaRPr lang="en-US" sz="4400" dirty="0"/>
          </a:p>
        </p:txBody>
      </p:sp>
      <p:sp>
        <p:nvSpPr>
          <p:cNvPr id="6" name="Text 2">
            <a:extLst>
              <a:ext uri="{FF2B5EF4-FFF2-40B4-BE49-F238E27FC236}">
                <a16:creationId xmlns:a16="http://schemas.microsoft.com/office/drawing/2014/main" id="{82D2B207-7934-215A-4139-C4FAA277A190}"/>
              </a:ext>
            </a:extLst>
          </p:cNvPr>
          <p:cNvSpPr txBox="1"/>
          <p:nvPr/>
        </p:nvSpPr>
        <p:spPr>
          <a:xfrm>
            <a:off x="548640" y="1846580"/>
            <a:ext cx="5013960" cy="3108960"/>
          </a:xfrm>
          <a:prstGeom prst="rect">
            <a:avLst/>
          </a:prstGeom>
          <a:noFill/>
          <a:ln/>
        </p:spPr>
        <p:txBody>
          <a:bodyPr wrap="square" lIns="0" tIns="0" rIns="0" bIns="0" rtlCol="0" anchor="t"/>
          <a:lstStyle/>
          <a:p>
            <a:pPr marL="0" indent="0">
              <a:spcAft>
                <a:spcPts val="1100"/>
              </a:spcAft>
              <a:buNone/>
            </a:pPr>
            <a:r>
              <a:rPr lang="en-US" b="1" dirty="0">
                <a:solidFill>
                  <a:srgbClr val="111111"/>
                </a:solidFill>
                <a:latin typeface="Calibri" pitchFamily="34" charset="0"/>
                <a:ea typeface="Calibri" pitchFamily="34" charset="-122"/>
                <a:cs typeface="Calibri" pitchFamily="34" charset="-120"/>
              </a:rPr>
              <a:t>1. One listing per real office.</a:t>
            </a:r>
            <a:r>
              <a:rPr lang="en-US" dirty="0">
                <a:solidFill>
                  <a:srgbClr val="111111"/>
                </a:solidFill>
                <a:latin typeface="Calibri" pitchFamily="34" charset="0"/>
                <a:ea typeface="Calibri" pitchFamily="34" charset="-122"/>
                <a:cs typeface="Calibri" pitchFamily="34" charset="-120"/>
              </a:rPr>
              <a:t> Find and merge duplicates: old addresses, personal adviser listings.</a:t>
            </a:r>
            <a:endParaRPr lang="en-US" dirty="0"/>
          </a:p>
          <a:p>
            <a:pPr marL="0" indent="0">
              <a:spcAft>
                <a:spcPts val="1100"/>
              </a:spcAft>
              <a:buNone/>
            </a:pPr>
            <a:r>
              <a:rPr lang="en-US" b="1" dirty="0">
                <a:solidFill>
                  <a:srgbClr val="111111"/>
                </a:solidFill>
                <a:latin typeface="Calibri" pitchFamily="34" charset="0"/>
                <a:ea typeface="Calibri" pitchFamily="34" charset="-122"/>
                <a:cs typeface="Calibri" pitchFamily="34" charset="-120"/>
              </a:rPr>
              <a:t>2. Primary category: "Mortgage broker".</a:t>
            </a:r>
            <a:r>
              <a:rPr lang="en-US" dirty="0">
                <a:solidFill>
                  <a:srgbClr val="111111"/>
                </a:solidFill>
                <a:latin typeface="Calibri" pitchFamily="34" charset="0"/>
                <a:ea typeface="Calibri" pitchFamily="34" charset="-122"/>
                <a:cs typeface="Calibri" pitchFamily="34" charset="-120"/>
              </a:rPr>
              <a:t> Add relevant secondary categories.</a:t>
            </a:r>
            <a:endParaRPr lang="en-US" dirty="0"/>
          </a:p>
          <a:p>
            <a:pPr marL="0" indent="0">
              <a:spcAft>
                <a:spcPts val="1100"/>
              </a:spcAft>
              <a:buNone/>
            </a:pPr>
            <a:r>
              <a:rPr lang="en-US" b="1" dirty="0">
                <a:solidFill>
                  <a:srgbClr val="111111"/>
                </a:solidFill>
                <a:latin typeface="Calibri" pitchFamily="34" charset="0"/>
                <a:ea typeface="Calibri" pitchFamily="34" charset="-122"/>
                <a:cs typeface="Calibri" pitchFamily="34" charset="-120"/>
              </a:rPr>
              <a:t>3. Your real business name.</a:t>
            </a:r>
            <a:r>
              <a:rPr lang="en-US" dirty="0">
                <a:solidFill>
                  <a:srgbClr val="111111"/>
                </a:solidFill>
                <a:latin typeface="Calibri" pitchFamily="34" charset="0"/>
                <a:ea typeface="Calibri" pitchFamily="34" charset="-122"/>
                <a:cs typeface="Calibri" pitchFamily="34" charset="-120"/>
              </a:rPr>
              <a:t> No keywords stuffed in. Google suspends listings for it.</a:t>
            </a:r>
            <a:endParaRPr lang="en-US" dirty="0"/>
          </a:p>
          <a:p>
            <a:pPr>
              <a:spcAft>
                <a:spcPts val="1100"/>
              </a:spcAft>
            </a:pPr>
            <a:r>
              <a:rPr lang="en-US" b="1" dirty="0">
                <a:solidFill>
                  <a:srgbClr val="111111"/>
                </a:solidFill>
                <a:latin typeface="Calibri" pitchFamily="34" charset="0"/>
                <a:ea typeface="Calibri" pitchFamily="34" charset="-122"/>
                <a:cs typeface="Calibri" pitchFamily="34" charset="-120"/>
              </a:rPr>
              <a:t>4. Same name, address and phone everywhere (“citations”):</a:t>
            </a:r>
            <a:r>
              <a:rPr lang="en-US" dirty="0">
                <a:solidFill>
                  <a:srgbClr val="111111"/>
                </a:solidFill>
                <a:latin typeface="Calibri" pitchFamily="34" charset="0"/>
                <a:ea typeface="Calibri" pitchFamily="34" charset="-122"/>
                <a:cs typeface="Calibri" pitchFamily="34" charset="-120"/>
              </a:rPr>
              <a:t> Website, FCA register, Unbiased, </a:t>
            </a:r>
            <a:r>
              <a:rPr lang="en-US" dirty="0" err="1">
                <a:solidFill>
                  <a:srgbClr val="111111"/>
                </a:solidFill>
                <a:latin typeface="Calibri" pitchFamily="34" charset="0"/>
                <a:ea typeface="Calibri" pitchFamily="34" charset="-122"/>
                <a:cs typeface="Calibri" pitchFamily="34" charset="-120"/>
              </a:rPr>
              <a:t>VouchedFor</a:t>
            </a:r>
            <a:r>
              <a:rPr lang="en-US" dirty="0">
                <a:solidFill>
                  <a:srgbClr val="111111"/>
                </a:solidFill>
                <a:latin typeface="Calibri" pitchFamily="34" charset="0"/>
                <a:ea typeface="Calibri" pitchFamily="34" charset="-122"/>
                <a:cs typeface="Calibri" pitchFamily="34" charset="-120"/>
              </a:rPr>
              <a:t>, Companies House, Facebook. Google and ChatGPT both cross-check.</a:t>
            </a:r>
            <a:endParaRPr lang="en-US" dirty="0"/>
          </a:p>
        </p:txBody>
      </p:sp>
      <p:sp>
        <p:nvSpPr>
          <p:cNvPr id="7" name="Text 3">
            <a:extLst>
              <a:ext uri="{FF2B5EF4-FFF2-40B4-BE49-F238E27FC236}">
                <a16:creationId xmlns:a16="http://schemas.microsoft.com/office/drawing/2014/main" id="{AD57E7E8-3B3A-BB8F-477D-873EA051B6ED}"/>
              </a:ext>
            </a:extLst>
          </p:cNvPr>
          <p:cNvSpPr txBox="1"/>
          <p:nvPr/>
        </p:nvSpPr>
        <p:spPr>
          <a:xfrm>
            <a:off x="5745482" y="1846580"/>
            <a:ext cx="5506718" cy="3108960"/>
          </a:xfrm>
          <a:prstGeom prst="rect">
            <a:avLst/>
          </a:prstGeom>
          <a:noFill/>
          <a:ln/>
        </p:spPr>
        <p:txBody>
          <a:bodyPr wrap="square" lIns="0" tIns="0" rIns="0" bIns="0" rtlCol="0" anchor="t"/>
          <a:lstStyle/>
          <a:p>
            <a:pPr marL="0" indent="0">
              <a:spcAft>
                <a:spcPts val="1100"/>
              </a:spcAft>
              <a:buNone/>
            </a:pPr>
            <a:r>
              <a:rPr lang="en-US" b="1" dirty="0">
                <a:solidFill>
                  <a:srgbClr val="111111"/>
                </a:solidFill>
                <a:latin typeface="Calibri" pitchFamily="34" charset="0"/>
                <a:ea typeface="Calibri" pitchFamily="34" charset="-122"/>
                <a:cs typeface="Calibri" pitchFamily="34" charset="-120"/>
              </a:rPr>
              <a:t>5. List every service:</a:t>
            </a:r>
            <a:r>
              <a:rPr lang="en-US" dirty="0">
                <a:solidFill>
                  <a:srgbClr val="111111"/>
                </a:solidFill>
                <a:latin typeface="Calibri" pitchFamily="34" charset="0"/>
                <a:ea typeface="Calibri" pitchFamily="34" charset="-122"/>
                <a:cs typeface="Calibri" pitchFamily="34" charset="-120"/>
              </a:rPr>
              <a:t> first-time buyers, remortgage, buy-to-let, protection, the areas you cover.</a:t>
            </a:r>
            <a:endParaRPr lang="en-US" dirty="0"/>
          </a:p>
          <a:p>
            <a:pPr marL="0" indent="0">
              <a:spcAft>
                <a:spcPts val="1100"/>
              </a:spcAft>
              <a:buNone/>
            </a:pPr>
            <a:r>
              <a:rPr lang="en-US" b="1" dirty="0">
                <a:solidFill>
                  <a:srgbClr val="111111"/>
                </a:solidFill>
                <a:latin typeface="Calibri" pitchFamily="34" charset="0"/>
                <a:ea typeface="Calibri" pitchFamily="34" charset="-122"/>
                <a:cs typeface="Calibri" pitchFamily="34" charset="-120"/>
              </a:rPr>
              <a:t>6. Ask every completed client for a review:</a:t>
            </a:r>
            <a:r>
              <a:rPr lang="en-US" dirty="0">
                <a:solidFill>
                  <a:srgbClr val="111111"/>
                </a:solidFill>
                <a:latin typeface="Calibri" pitchFamily="34" charset="0"/>
                <a:ea typeface="Calibri" pitchFamily="34" charset="-122"/>
                <a:cs typeface="Calibri" pitchFamily="34" charset="-120"/>
              </a:rPr>
              <a:t> and ask them to say what you did and where.</a:t>
            </a:r>
            <a:endParaRPr lang="en-US" dirty="0"/>
          </a:p>
          <a:p>
            <a:pPr marL="0" indent="0">
              <a:spcAft>
                <a:spcPts val="1100"/>
              </a:spcAft>
              <a:buNone/>
            </a:pPr>
            <a:r>
              <a:rPr lang="en-US" b="1" dirty="0">
                <a:solidFill>
                  <a:srgbClr val="111111"/>
                </a:solidFill>
                <a:latin typeface="Calibri" pitchFamily="34" charset="0"/>
                <a:ea typeface="Calibri" pitchFamily="34" charset="-122"/>
                <a:cs typeface="Calibri" pitchFamily="34" charset="-120"/>
              </a:rPr>
              <a:t>7. Reply to every review,</a:t>
            </a:r>
            <a:r>
              <a:rPr lang="en-US" dirty="0">
                <a:solidFill>
                  <a:srgbClr val="111111"/>
                </a:solidFill>
                <a:latin typeface="Calibri" pitchFamily="34" charset="0"/>
                <a:ea typeface="Calibri" pitchFamily="34" charset="-122"/>
                <a:cs typeface="Calibri" pitchFamily="34" charset="-120"/>
              </a:rPr>
              <a:t> good and bad, within a few days.</a:t>
            </a:r>
            <a:endParaRPr lang="en-US" dirty="0"/>
          </a:p>
          <a:p>
            <a:pPr marL="0" indent="0">
              <a:spcAft>
                <a:spcPts val="1100"/>
              </a:spcAft>
              <a:buNone/>
            </a:pPr>
            <a:r>
              <a:rPr lang="en-US" b="1" dirty="0">
                <a:solidFill>
                  <a:srgbClr val="111111"/>
                </a:solidFill>
                <a:latin typeface="Calibri" pitchFamily="34" charset="0"/>
                <a:ea typeface="Calibri" pitchFamily="34" charset="-122"/>
                <a:cs typeface="Calibri" pitchFamily="34" charset="-120"/>
              </a:rPr>
              <a:t>8. Real photos and a monthly post:</a:t>
            </a:r>
            <a:r>
              <a:rPr lang="en-US" dirty="0">
                <a:solidFill>
                  <a:srgbClr val="111111"/>
                </a:solidFill>
                <a:latin typeface="Calibri" pitchFamily="34" charset="0"/>
                <a:ea typeface="Calibri" pitchFamily="34" charset="-122"/>
                <a:cs typeface="Calibri" pitchFamily="34" charset="-120"/>
              </a:rPr>
              <a:t> your team, your office, a recent rate update.</a:t>
            </a:r>
            <a:endParaRPr lang="en-US" dirty="0"/>
          </a:p>
        </p:txBody>
      </p:sp>
    </p:spTree>
    <p:extLst>
      <p:ext uri="{BB962C8B-B14F-4D97-AF65-F5344CB8AC3E}">
        <p14:creationId xmlns:p14="http://schemas.microsoft.com/office/powerpoint/2010/main" val="5366239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B2543-5668-9021-6C3D-C993CC6C61FA}"/>
            </a:ext>
          </a:extLst>
        </p:cNvPr>
        <p:cNvGrpSpPr/>
        <p:nvPr/>
      </p:nvGrpSpPr>
      <p:grpSpPr>
        <a:xfrm>
          <a:off x="0" y="0"/>
          <a:ext cx="0" cy="0"/>
          <a:chOff x="0" y="0"/>
          <a:chExt cx="0" cy="0"/>
        </a:xfrm>
      </p:grpSpPr>
      <p:sp>
        <p:nvSpPr>
          <p:cNvPr id="4" name="Prostokąt 40">
            <a:extLst>
              <a:ext uri="{FF2B5EF4-FFF2-40B4-BE49-F238E27FC236}">
                <a16:creationId xmlns:a16="http://schemas.microsoft.com/office/drawing/2014/main" id="{E2208E4A-9CCD-8B9F-06EA-0FDA93083B4E}"/>
              </a:ext>
            </a:extLst>
          </p:cNvPr>
          <p:cNvSpPr/>
          <p:nvPr/>
        </p:nvSpPr>
        <p:spPr>
          <a:xfrm>
            <a:off x="190639" y="191699"/>
            <a:ext cx="11810721" cy="6474602"/>
          </a:xfrm>
          <a:prstGeom prst="rect">
            <a:avLst/>
          </a:prstGeom>
          <a:solidFill>
            <a:srgbClr val="B1D2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Prostokąt 68">
            <a:extLst>
              <a:ext uri="{FF2B5EF4-FFF2-40B4-BE49-F238E27FC236}">
                <a16:creationId xmlns:a16="http://schemas.microsoft.com/office/drawing/2014/main" id="{703D3EF8-7F2D-FDE0-49DE-8BAE7024BFFE}"/>
              </a:ext>
            </a:extLst>
          </p:cNvPr>
          <p:cNvSpPr/>
          <p:nvPr/>
        </p:nvSpPr>
        <p:spPr>
          <a:xfrm>
            <a:off x="377701" y="414091"/>
            <a:ext cx="1564170" cy="256469"/>
          </a:xfrm>
          <a:prstGeom prst="rect">
            <a:avLst/>
          </a:prstGeom>
          <a:solidFill>
            <a:srgbClr val="FFC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ytuł 1">
            <a:extLst>
              <a:ext uri="{FF2B5EF4-FFF2-40B4-BE49-F238E27FC236}">
                <a16:creationId xmlns:a16="http://schemas.microsoft.com/office/drawing/2014/main" id="{9D3BCDA9-609A-107A-E625-968CDA32D4A8}"/>
              </a:ext>
            </a:extLst>
          </p:cNvPr>
          <p:cNvSpPr txBox="1">
            <a:spLocks/>
          </p:cNvSpPr>
          <p:nvPr/>
        </p:nvSpPr>
        <p:spPr>
          <a:xfrm>
            <a:off x="438186" y="475333"/>
            <a:ext cx="3940679" cy="422029"/>
          </a:xfrm>
          <a:prstGeom prst="rect">
            <a:avLst/>
          </a:prstGeom>
        </p:spPr>
        <p:txBody>
          <a:bodyPr vert="horz" lIns="0" tIns="3600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n-US" sz="1400" b="1" i="0" u="none" strike="noStrike" baseline="30000" dirty="0">
                <a:solidFill>
                  <a:srgbClr val="000000"/>
                </a:solidFill>
                <a:latin typeface="Titillium Web" panose="00000500000000000000" pitchFamily="2" charset="-18"/>
              </a:rPr>
              <a:t>CHECKLIST 2: THE MACHINE</a:t>
            </a:r>
          </a:p>
        </p:txBody>
      </p:sp>
      <p:sp>
        <p:nvSpPr>
          <p:cNvPr id="5" name="Text 1">
            <a:extLst>
              <a:ext uri="{FF2B5EF4-FFF2-40B4-BE49-F238E27FC236}">
                <a16:creationId xmlns:a16="http://schemas.microsoft.com/office/drawing/2014/main" id="{D3F5E725-7985-6074-AF2C-9C197049B5DA}"/>
              </a:ext>
            </a:extLst>
          </p:cNvPr>
          <p:cNvSpPr txBox="1"/>
          <p:nvPr/>
        </p:nvSpPr>
        <p:spPr>
          <a:xfrm>
            <a:off x="548640" y="868680"/>
            <a:ext cx="8046720" cy="640080"/>
          </a:xfrm>
          <a:prstGeom prst="rect">
            <a:avLst/>
          </a:prstGeom>
          <a:noFill/>
          <a:ln/>
        </p:spPr>
        <p:txBody>
          <a:bodyPr wrap="square" lIns="0" tIns="0" rIns="0" bIns="0" rtlCol="0" anchor="t"/>
          <a:lstStyle/>
          <a:p>
            <a:pPr marL="0" indent="0">
              <a:buNone/>
            </a:pPr>
            <a:r>
              <a:rPr lang="en-US" sz="4400" b="1" dirty="0">
                <a:solidFill>
                  <a:srgbClr val="111111"/>
                </a:solidFill>
                <a:latin typeface="Calibri" pitchFamily="34" charset="0"/>
                <a:ea typeface="Calibri" pitchFamily="34" charset="-122"/>
                <a:cs typeface="Calibri" pitchFamily="34" charset="-120"/>
              </a:rPr>
              <a:t>Getting recommended by AI</a:t>
            </a:r>
            <a:endParaRPr lang="en-US" sz="4400" dirty="0"/>
          </a:p>
        </p:txBody>
      </p:sp>
      <p:sp>
        <p:nvSpPr>
          <p:cNvPr id="6" name="Text 2">
            <a:extLst>
              <a:ext uri="{FF2B5EF4-FFF2-40B4-BE49-F238E27FC236}">
                <a16:creationId xmlns:a16="http://schemas.microsoft.com/office/drawing/2014/main" id="{7B2CBC59-565C-A293-07DC-88040EB4E876}"/>
              </a:ext>
            </a:extLst>
          </p:cNvPr>
          <p:cNvSpPr txBox="1"/>
          <p:nvPr/>
        </p:nvSpPr>
        <p:spPr>
          <a:xfrm>
            <a:off x="548640" y="1863761"/>
            <a:ext cx="4937760" cy="3108960"/>
          </a:xfrm>
          <a:prstGeom prst="rect">
            <a:avLst/>
          </a:prstGeom>
          <a:noFill/>
          <a:ln/>
        </p:spPr>
        <p:txBody>
          <a:bodyPr wrap="square" lIns="0" tIns="0" rIns="0" bIns="0" rtlCol="0" anchor="t"/>
          <a:lstStyle/>
          <a:p>
            <a:pPr marL="0" indent="0">
              <a:spcAft>
                <a:spcPts val="1100"/>
              </a:spcAft>
              <a:buNone/>
            </a:pPr>
            <a:r>
              <a:rPr lang="en-US" b="1" dirty="0">
                <a:solidFill>
                  <a:srgbClr val="111111"/>
                </a:solidFill>
                <a:latin typeface="Calibri" pitchFamily="34" charset="0"/>
                <a:ea typeface="Calibri" pitchFamily="34" charset="-122"/>
                <a:cs typeface="Calibri" pitchFamily="34" charset="-120"/>
              </a:rPr>
              <a:t>1. One page per client question.</a:t>
            </a:r>
            <a:r>
              <a:rPr lang="en-US" dirty="0">
                <a:solidFill>
                  <a:srgbClr val="111111"/>
                </a:solidFill>
                <a:latin typeface="Calibri" pitchFamily="34" charset="0"/>
                <a:ea typeface="Calibri" pitchFamily="34" charset="-122"/>
                <a:cs typeface="Calibri" pitchFamily="34" charset="-120"/>
              </a:rPr>
              <a:t> "Do I need a broker?" "How much can I borrow?" "What does it cost?"</a:t>
            </a:r>
            <a:endParaRPr lang="en-US" dirty="0"/>
          </a:p>
          <a:p>
            <a:pPr marL="0" indent="0">
              <a:spcAft>
                <a:spcPts val="1100"/>
              </a:spcAft>
              <a:buNone/>
            </a:pPr>
            <a:r>
              <a:rPr lang="en-US" b="1" dirty="0">
                <a:solidFill>
                  <a:srgbClr val="111111"/>
                </a:solidFill>
                <a:latin typeface="Calibri" pitchFamily="34" charset="0"/>
                <a:ea typeface="Calibri" pitchFamily="34" charset="-122"/>
                <a:cs typeface="Calibri" pitchFamily="34" charset="-120"/>
              </a:rPr>
              <a:t>2. Answer in the first two sentences.</a:t>
            </a:r>
            <a:r>
              <a:rPr lang="en-US" dirty="0">
                <a:solidFill>
                  <a:srgbClr val="111111"/>
                </a:solidFill>
                <a:latin typeface="Calibri" pitchFamily="34" charset="0"/>
                <a:ea typeface="Calibri" pitchFamily="34" charset="-122"/>
                <a:cs typeface="Calibri" pitchFamily="34" charset="-120"/>
              </a:rPr>
              <a:t> Then the detail. Write it how you'd say it across the desk.</a:t>
            </a:r>
            <a:endParaRPr lang="en-US" dirty="0"/>
          </a:p>
          <a:p>
            <a:pPr marL="0" indent="0">
              <a:spcAft>
                <a:spcPts val="1100"/>
              </a:spcAft>
              <a:buNone/>
            </a:pPr>
            <a:r>
              <a:rPr lang="en-US" b="1" dirty="0">
                <a:solidFill>
                  <a:srgbClr val="111111"/>
                </a:solidFill>
                <a:latin typeface="Calibri" pitchFamily="34" charset="0"/>
                <a:ea typeface="Calibri" pitchFamily="34" charset="-122"/>
                <a:cs typeface="Calibri" pitchFamily="34" charset="-120"/>
              </a:rPr>
              <a:t>3. State plain facts clearly:</a:t>
            </a:r>
            <a:r>
              <a:rPr lang="en-US" dirty="0">
                <a:solidFill>
                  <a:srgbClr val="111111"/>
                </a:solidFill>
                <a:latin typeface="Calibri" pitchFamily="34" charset="0"/>
                <a:ea typeface="Calibri" pitchFamily="34" charset="-122"/>
                <a:cs typeface="Calibri" pitchFamily="34" charset="-120"/>
              </a:rPr>
              <a:t> FCA-regulated, how you're paid, who you help, where you work.</a:t>
            </a:r>
            <a:endParaRPr lang="en-US" dirty="0"/>
          </a:p>
          <a:p>
            <a:pPr marL="0" indent="0">
              <a:spcAft>
                <a:spcPts val="1100"/>
              </a:spcAft>
              <a:buNone/>
            </a:pPr>
            <a:r>
              <a:rPr lang="en-US" b="1" dirty="0">
                <a:solidFill>
                  <a:srgbClr val="111111"/>
                </a:solidFill>
                <a:latin typeface="Calibri" pitchFamily="34" charset="0"/>
                <a:ea typeface="Calibri" pitchFamily="34" charset="-122"/>
                <a:cs typeface="Calibri" pitchFamily="34" charset="-120"/>
              </a:rPr>
              <a:t>4. Put a named adviser on every page,</a:t>
            </a:r>
            <a:r>
              <a:rPr lang="en-US" dirty="0">
                <a:solidFill>
                  <a:srgbClr val="111111"/>
                </a:solidFill>
                <a:latin typeface="Calibri" pitchFamily="34" charset="0"/>
                <a:ea typeface="Calibri" pitchFamily="34" charset="-122"/>
                <a:cs typeface="Calibri" pitchFamily="34" charset="-120"/>
              </a:rPr>
              <a:t> with photo, qualifications and years of experience.</a:t>
            </a:r>
            <a:endParaRPr lang="en-US" dirty="0"/>
          </a:p>
        </p:txBody>
      </p:sp>
      <p:sp>
        <p:nvSpPr>
          <p:cNvPr id="7" name="Text 3">
            <a:extLst>
              <a:ext uri="{FF2B5EF4-FFF2-40B4-BE49-F238E27FC236}">
                <a16:creationId xmlns:a16="http://schemas.microsoft.com/office/drawing/2014/main" id="{BA0D2047-F740-F336-A1A3-3690FC88F616}"/>
              </a:ext>
            </a:extLst>
          </p:cNvPr>
          <p:cNvSpPr txBox="1"/>
          <p:nvPr/>
        </p:nvSpPr>
        <p:spPr>
          <a:xfrm>
            <a:off x="6095999" y="1863761"/>
            <a:ext cx="5065060" cy="3108960"/>
          </a:xfrm>
          <a:prstGeom prst="rect">
            <a:avLst/>
          </a:prstGeom>
          <a:noFill/>
          <a:ln/>
        </p:spPr>
        <p:txBody>
          <a:bodyPr wrap="square" lIns="0" tIns="0" rIns="0" bIns="0" rtlCol="0" anchor="t"/>
          <a:lstStyle/>
          <a:p>
            <a:pPr marL="0" indent="0">
              <a:spcAft>
                <a:spcPts val="1100"/>
              </a:spcAft>
              <a:buNone/>
            </a:pPr>
            <a:r>
              <a:rPr lang="en-US" b="1" dirty="0">
                <a:solidFill>
                  <a:srgbClr val="111111"/>
                </a:solidFill>
                <a:latin typeface="Calibri" pitchFamily="34" charset="0"/>
                <a:ea typeface="Calibri" pitchFamily="34" charset="-122"/>
                <a:cs typeface="Calibri" pitchFamily="34" charset="-120"/>
              </a:rPr>
              <a:t>5. Add FAQ and business schema.</a:t>
            </a:r>
            <a:r>
              <a:rPr lang="en-US" dirty="0">
                <a:solidFill>
                  <a:srgbClr val="111111"/>
                </a:solidFill>
                <a:latin typeface="Calibri" pitchFamily="34" charset="0"/>
                <a:ea typeface="Calibri" pitchFamily="34" charset="-122"/>
                <a:cs typeface="Calibri" pitchFamily="34" charset="-120"/>
              </a:rPr>
              <a:t> It labels your content so Google can read it, not guess.</a:t>
            </a:r>
            <a:endParaRPr lang="en-US" dirty="0"/>
          </a:p>
          <a:p>
            <a:pPr>
              <a:spcAft>
                <a:spcPts val="1100"/>
              </a:spcAft>
            </a:pPr>
            <a:r>
              <a:rPr lang="en-US" b="1" dirty="0">
                <a:solidFill>
                  <a:srgbClr val="111111"/>
                </a:solidFill>
                <a:latin typeface="Calibri" pitchFamily="34" charset="0"/>
                <a:ea typeface="Calibri" pitchFamily="34" charset="-122"/>
                <a:cs typeface="Calibri" pitchFamily="34" charset="-120"/>
              </a:rPr>
              <a:t>6. Get reviewed and recommended elsewhere: </a:t>
            </a:r>
            <a:r>
              <a:rPr lang="en-US" dirty="0">
                <a:solidFill>
                  <a:srgbClr val="111111"/>
                </a:solidFill>
                <a:latin typeface="Calibri" pitchFamily="34" charset="0"/>
                <a:ea typeface="Calibri" pitchFamily="34" charset="-122"/>
                <a:cs typeface="Calibri" pitchFamily="34" charset="-120"/>
              </a:rPr>
              <a:t>Unbiased, </a:t>
            </a:r>
            <a:r>
              <a:rPr lang="en-US" dirty="0" err="1">
                <a:solidFill>
                  <a:srgbClr val="111111"/>
                </a:solidFill>
                <a:latin typeface="Calibri" pitchFamily="34" charset="0"/>
                <a:ea typeface="Calibri" pitchFamily="34" charset="-122"/>
                <a:cs typeface="Calibri" pitchFamily="34" charset="-120"/>
              </a:rPr>
              <a:t>VouchedFor</a:t>
            </a:r>
            <a:r>
              <a:rPr lang="en-US" dirty="0">
                <a:solidFill>
                  <a:srgbClr val="111111"/>
                </a:solidFill>
                <a:latin typeface="Calibri" pitchFamily="34" charset="0"/>
                <a:ea typeface="Calibri" pitchFamily="34" charset="-122"/>
                <a:cs typeface="Calibri" pitchFamily="34" charset="-120"/>
              </a:rPr>
              <a:t>, Trustpilot, estate agent partners. ChatGPT used these more than anything else.</a:t>
            </a:r>
          </a:p>
          <a:p>
            <a:pPr>
              <a:spcAft>
                <a:spcPts val="1100"/>
              </a:spcAft>
            </a:pPr>
            <a:r>
              <a:rPr lang="en-US" b="1" dirty="0">
                <a:solidFill>
                  <a:srgbClr val="111111"/>
                </a:solidFill>
                <a:latin typeface="Calibri" pitchFamily="34" charset="0"/>
                <a:ea typeface="Calibri" pitchFamily="34" charset="-122"/>
                <a:cs typeface="Calibri" pitchFamily="34" charset="-120"/>
              </a:rPr>
              <a:t>7. Be the name clients recommend</a:t>
            </a:r>
            <a:r>
              <a:rPr lang="en-US" dirty="0">
                <a:solidFill>
                  <a:srgbClr val="111111"/>
                </a:solidFill>
                <a:latin typeface="Calibri" pitchFamily="34" charset="0"/>
                <a:ea typeface="Calibri" pitchFamily="34" charset="-122"/>
                <a:cs typeface="Calibri" pitchFamily="34" charset="-120"/>
              </a:rPr>
              <a:t> in local Facebook groups and forums. The AI reads those too.</a:t>
            </a:r>
            <a:endParaRPr lang="en-US" dirty="0"/>
          </a:p>
          <a:p>
            <a:pPr marL="0" indent="0">
              <a:spcAft>
                <a:spcPts val="1100"/>
              </a:spcAft>
              <a:buNone/>
            </a:pPr>
            <a:r>
              <a:rPr lang="en-US" b="1" dirty="0">
                <a:solidFill>
                  <a:srgbClr val="111111"/>
                </a:solidFill>
                <a:latin typeface="Calibri" pitchFamily="34" charset="0"/>
                <a:ea typeface="Calibri" pitchFamily="34" charset="-122"/>
                <a:cs typeface="Calibri" pitchFamily="34" charset="-120"/>
              </a:rPr>
              <a:t>8. Test yourself monthly.</a:t>
            </a:r>
            <a:r>
              <a:rPr lang="en-US" dirty="0">
                <a:solidFill>
                  <a:srgbClr val="111111"/>
                </a:solidFill>
                <a:latin typeface="Calibri" pitchFamily="34" charset="0"/>
                <a:ea typeface="Calibri" pitchFamily="34" charset="-122"/>
                <a:cs typeface="Calibri" pitchFamily="34" charset="-120"/>
              </a:rPr>
              <a:t> Ask Google, ChatGPT and Gemini your clients' questions. Who's named?</a:t>
            </a:r>
            <a:endParaRPr lang="en-US" dirty="0"/>
          </a:p>
        </p:txBody>
      </p:sp>
    </p:spTree>
    <p:extLst>
      <p:ext uri="{BB962C8B-B14F-4D97-AF65-F5344CB8AC3E}">
        <p14:creationId xmlns:p14="http://schemas.microsoft.com/office/powerpoint/2010/main" val="36268141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2400F-2349-70D9-9F79-D4BD88B02F1B}"/>
            </a:ext>
          </a:extLst>
        </p:cNvPr>
        <p:cNvGrpSpPr/>
        <p:nvPr/>
      </p:nvGrpSpPr>
      <p:grpSpPr>
        <a:xfrm>
          <a:off x="0" y="0"/>
          <a:ext cx="0" cy="0"/>
          <a:chOff x="0" y="0"/>
          <a:chExt cx="0" cy="0"/>
        </a:xfrm>
      </p:grpSpPr>
      <p:sp>
        <p:nvSpPr>
          <p:cNvPr id="4" name="Prostokąt 40">
            <a:extLst>
              <a:ext uri="{FF2B5EF4-FFF2-40B4-BE49-F238E27FC236}">
                <a16:creationId xmlns:a16="http://schemas.microsoft.com/office/drawing/2014/main" id="{CF5DED12-7C8F-8358-0E03-B9F3794220D7}"/>
              </a:ext>
            </a:extLst>
          </p:cNvPr>
          <p:cNvSpPr/>
          <p:nvPr/>
        </p:nvSpPr>
        <p:spPr>
          <a:xfrm>
            <a:off x="190639" y="191699"/>
            <a:ext cx="11810721" cy="6474602"/>
          </a:xfrm>
          <a:prstGeom prst="rect">
            <a:avLst/>
          </a:prstGeom>
          <a:solidFill>
            <a:srgbClr val="B1D2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Prostokąt 68">
            <a:extLst>
              <a:ext uri="{FF2B5EF4-FFF2-40B4-BE49-F238E27FC236}">
                <a16:creationId xmlns:a16="http://schemas.microsoft.com/office/drawing/2014/main" id="{3A2C1A09-8669-4985-92E4-F7CD23E98CEB}"/>
              </a:ext>
            </a:extLst>
          </p:cNvPr>
          <p:cNvSpPr/>
          <p:nvPr/>
        </p:nvSpPr>
        <p:spPr>
          <a:xfrm>
            <a:off x="377701" y="414091"/>
            <a:ext cx="1564170" cy="256469"/>
          </a:xfrm>
          <a:prstGeom prst="rect">
            <a:avLst/>
          </a:prstGeom>
          <a:solidFill>
            <a:srgbClr val="FFC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ytuł 1">
            <a:extLst>
              <a:ext uri="{FF2B5EF4-FFF2-40B4-BE49-F238E27FC236}">
                <a16:creationId xmlns:a16="http://schemas.microsoft.com/office/drawing/2014/main" id="{DE983F4B-E620-382D-1336-A5E7D8DA3972}"/>
              </a:ext>
            </a:extLst>
          </p:cNvPr>
          <p:cNvSpPr txBox="1">
            <a:spLocks/>
          </p:cNvSpPr>
          <p:nvPr/>
        </p:nvSpPr>
        <p:spPr>
          <a:xfrm>
            <a:off x="438186" y="475333"/>
            <a:ext cx="3940679" cy="422029"/>
          </a:xfrm>
          <a:prstGeom prst="rect">
            <a:avLst/>
          </a:prstGeom>
        </p:spPr>
        <p:txBody>
          <a:bodyPr vert="horz" lIns="0" tIns="3600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n-US" sz="1400" b="1" i="0" u="none" strike="noStrike" baseline="30000" dirty="0">
                <a:solidFill>
                  <a:srgbClr val="000000"/>
                </a:solidFill>
                <a:latin typeface="Titillium Web" panose="00000500000000000000" pitchFamily="2" charset="-18"/>
              </a:rPr>
              <a:t>WHAT WINNING LOOKS LIKE</a:t>
            </a:r>
          </a:p>
        </p:txBody>
      </p:sp>
      <p:sp>
        <p:nvSpPr>
          <p:cNvPr id="5" name="Text 1">
            <a:extLst>
              <a:ext uri="{FF2B5EF4-FFF2-40B4-BE49-F238E27FC236}">
                <a16:creationId xmlns:a16="http://schemas.microsoft.com/office/drawing/2014/main" id="{17DD2387-7BB7-3416-4FEA-02CE09DA37ED}"/>
              </a:ext>
            </a:extLst>
          </p:cNvPr>
          <p:cNvSpPr txBox="1"/>
          <p:nvPr/>
        </p:nvSpPr>
        <p:spPr>
          <a:xfrm>
            <a:off x="548640" y="868680"/>
            <a:ext cx="8046720" cy="1463040"/>
          </a:xfrm>
          <a:prstGeom prst="rect">
            <a:avLst/>
          </a:prstGeom>
          <a:noFill/>
          <a:ln/>
        </p:spPr>
        <p:txBody>
          <a:bodyPr wrap="square" lIns="0" tIns="0" rIns="0" bIns="0" rtlCol="0" anchor="t"/>
          <a:lstStyle/>
          <a:p>
            <a:pPr marL="0" indent="0">
              <a:buNone/>
            </a:pPr>
            <a:r>
              <a:rPr lang="en-US" sz="3800" b="1" dirty="0">
                <a:solidFill>
                  <a:srgbClr val="111111"/>
                </a:solidFill>
                <a:latin typeface="Calibri" pitchFamily="34" charset="0"/>
                <a:ea typeface="Calibri" pitchFamily="34" charset="-122"/>
                <a:cs typeface="Calibri" pitchFamily="34" charset="-120"/>
              </a:rPr>
              <a:t>Same Tuesday. Same questions.</a:t>
            </a:r>
            <a:endParaRPr lang="en-US" sz="3800" dirty="0"/>
          </a:p>
          <a:p>
            <a:pPr marL="0" indent="0">
              <a:buNone/>
            </a:pPr>
            <a:r>
              <a:rPr lang="en-US" sz="3800" b="1" dirty="0">
                <a:solidFill>
                  <a:srgbClr val="111111"/>
                </a:solidFill>
                <a:latin typeface="Calibri" pitchFamily="34" charset="0"/>
                <a:ea typeface="Calibri" pitchFamily="34" charset="-122"/>
                <a:cs typeface="Calibri" pitchFamily="34" charset="-120"/>
              </a:rPr>
              <a:t>Your name this time.</a:t>
            </a:r>
            <a:endParaRPr lang="en-US" sz="3800" dirty="0"/>
          </a:p>
        </p:txBody>
      </p:sp>
      <p:sp>
        <p:nvSpPr>
          <p:cNvPr id="6" name="Text 2">
            <a:extLst>
              <a:ext uri="{FF2B5EF4-FFF2-40B4-BE49-F238E27FC236}">
                <a16:creationId xmlns:a16="http://schemas.microsoft.com/office/drawing/2014/main" id="{C700DC9E-F9B7-233C-2F24-118489EF43DA}"/>
              </a:ext>
            </a:extLst>
          </p:cNvPr>
          <p:cNvSpPr txBox="1"/>
          <p:nvPr/>
        </p:nvSpPr>
        <p:spPr>
          <a:xfrm>
            <a:off x="548640" y="2468880"/>
            <a:ext cx="8046720" cy="2377440"/>
          </a:xfrm>
          <a:prstGeom prst="rect">
            <a:avLst/>
          </a:prstGeom>
          <a:noFill/>
          <a:ln/>
        </p:spPr>
        <p:txBody>
          <a:bodyPr wrap="square" lIns="0" tIns="0" rIns="0" bIns="0" rtlCol="0" anchor="t"/>
          <a:lstStyle/>
          <a:p>
            <a:pPr marL="342900" indent="-342900">
              <a:spcAft>
                <a:spcPts val="1000"/>
              </a:spcAft>
              <a:buSzPct val="100000"/>
              <a:buChar char="•"/>
            </a:pPr>
            <a:r>
              <a:rPr lang="en-US" sz="2000" dirty="0">
                <a:solidFill>
                  <a:srgbClr val="111111"/>
                </a:solidFill>
                <a:latin typeface="Calibri" pitchFamily="34" charset="0"/>
                <a:ea typeface="Calibri" pitchFamily="34" charset="-122"/>
                <a:cs typeface="Calibri" pitchFamily="34" charset="-120"/>
              </a:rPr>
              <a:t>Your answer, with your firm cited underneath</a:t>
            </a:r>
            <a:endParaRPr lang="en-US" sz="2000" dirty="0"/>
          </a:p>
          <a:p>
            <a:pPr marL="342900" indent="-342900">
              <a:spcAft>
                <a:spcPts val="1000"/>
              </a:spcAft>
              <a:buSzPct val="100000"/>
              <a:buChar char="•"/>
            </a:pPr>
            <a:r>
              <a:rPr lang="en-US" sz="2000" dirty="0">
                <a:solidFill>
                  <a:srgbClr val="111111"/>
                </a:solidFill>
                <a:latin typeface="Calibri" pitchFamily="34" charset="0"/>
                <a:ea typeface="Calibri" pitchFamily="34" charset="-122"/>
                <a:cs typeface="Calibri" pitchFamily="34" charset="-120"/>
              </a:rPr>
              <a:t>One of the three names on her map</a:t>
            </a:r>
            <a:endParaRPr lang="en-US" sz="2000" dirty="0"/>
          </a:p>
          <a:p>
            <a:pPr marL="342900" indent="-342900">
              <a:spcAft>
                <a:spcPts val="1000"/>
              </a:spcAft>
              <a:buSzPct val="100000"/>
              <a:buChar char="•"/>
            </a:pPr>
            <a:r>
              <a:rPr lang="en-US" sz="2000" dirty="0">
                <a:solidFill>
                  <a:srgbClr val="111111"/>
                </a:solidFill>
                <a:latin typeface="Calibri" pitchFamily="34" charset="0"/>
                <a:ea typeface="Calibri" pitchFamily="34" charset="-122"/>
                <a:cs typeface="Calibri" pitchFamily="34" charset="-120"/>
              </a:rPr>
              <a:t>Trusted before the first call</a:t>
            </a:r>
            <a:endParaRPr lang="en-US" sz="2000" dirty="0"/>
          </a:p>
        </p:txBody>
      </p:sp>
      <p:pic>
        <p:nvPicPr>
          <p:cNvPr id="7" name="Picture 6">
            <a:extLst>
              <a:ext uri="{FF2B5EF4-FFF2-40B4-BE49-F238E27FC236}">
                <a16:creationId xmlns:a16="http://schemas.microsoft.com/office/drawing/2014/main" id="{7E5AADD9-EDE4-5596-80D5-7D96312EDE4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85176" y="514435"/>
            <a:ext cx="4421341" cy="5895121"/>
          </a:xfrm>
          <a:prstGeom prst="rect">
            <a:avLst/>
          </a:prstGeom>
        </p:spPr>
      </p:pic>
    </p:spTree>
    <p:extLst>
      <p:ext uri="{BB962C8B-B14F-4D97-AF65-F5344CB8AC3E}">
        <p14:creationId xmlns:p14="http://schemas.microsoft.com/office/powerpoint/2010/main" val="1576040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08F43-00A2-8877-44AE-F90838F91B54}"/>
            </a:ext>
          </a:extLst>
        </p:cNvPr>
        <p:cNvGrpSpPr/>
        <p:nvPr/>
      </p:nvGrpSpPr>
      <p:grpSpPr>
        <a:xfrm>
          <a:off x="0" y="0"/>
          <a:ext cx="0" cy="0"/>
          <a:chOff x="0" y="0"/>
          <a:chExt cx="0" cy="0"/>
        </a:xfrm>
      </p:grpSpPr>
      <p:sp>
        <p:nvSpPr>
          <p:cNvPr id="4" name="Prostokąt 40">
            <a:extLst>
              <a:ext uri="{FF2B5EF4-FFF2-40B4-BE49-F238E27FC236}">
                <a16:creationId xmlns:a16="http://schemas.microsoft.com/office/drawing/2014/main" id="{43BFD1F7-FC2E-D509-50F9-6FE9FA8E42C9}"/>
              </a:ext>
            </a:extLst>
          </p:cNvPr>
          <p:cNvSpPr/>
          <p:nvPr/>
        </p:nvSpPr>
        <p:spPr>
          <a:xfrm>
            <a:off x="190639" y="191699"/>
            <a:ext cx="11810721" cy="6474602"/>
          </a:xfrm>
          <a:prstGeom prst="rect">
            <a:avLst/>
          </a:prstGeom>
          <a:solidFill>
            <a:srgbClr val="B1D2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 name="Prostokąt 68">
            <a:extLst>
              <a:ext uri="{FF2B5EF4-FFF2-40B4-BE49-F238E27FC236}">
                <a16:creationId xmlns:a16="http://schemas.microsoft.com/office/drawing/2014/main" id="{C11041E9-ADA0-2468-3DB7-488819C10262}"/>
              </a:ext>
            </a:extLst>
          </p:cNvPr>
          <p:cNvSpPr/>
          <p:nvPr/>
        </p:nvSpPr>
        <p:spPr>
          <a:xfrm>
            <a:off x="377701" y="414091"/>
            <a:ext cx="1393949" cy="256469"/>
          </a:xfrm>
          <a:prstGeom prst="rect">
            <a:avLst/>
          </a:prstGeom>
          <a:solidFill>
            <a:srgbClr val="FFC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ytuł 1">
            <a:extLst>
              <a:ext uri="{FF2B5EF4-FFF2-40B4-BE49-F238E27FC236}">
                <a16:creationId xmlns:a16="http://schemas.microsoft.com/office/drawing/2014/main" id="{9AF1729E-6185-D8BF-B8E8-1A6498BF099A}"/>
              </a:ext>
            </a:extLst>
          </p:cNvPr>
          <p:cNvSpPr txBox="1">
            <a:spLocks/>
          </p:cNvSpPr>
          <p:nvPr/>
        </p:nvSpPr>
        <p:spPr>
          <a:xfrm>
            <a:off x="438186" y="475333"/>
            <a:ext cx="3940679" cy="422029"/>
          </a:xfrm>
          <a:prstGeom prst="rect">
            <a:avLst/>
          </a:prstGeom>
        </p:spPr>
        <p:txBody>
          <a:bodyPr vert="horz" lIns="0" tIns="3600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20000"/>
              </a:lnSpc>
            </a:pPr>
            <a:r>
              <a:rPr lang="en-US" sz="1400" b="1" i="0" u="none" strike="noStrike" baseline="30000" dirty="0">
                <a:solidFill>
                  <a:srgbClr val="000000"/>
                </a:solidFill>
                <a:latin typeface="Titillium Web" panose="00000500000000000000" pitchFamily="2" charset="-18"/>
              </a:rPr>
              <a:t>WHERE DO YOU STAND?</a:t>
            </a:r>
          </a:p>
        </p:txBody>
      </p:sp>
      <p:sp>
        <p:nvSpPr>
          <p:cNvPr id="7" name="Text 1">
            <a:extLst>
              <a:ext uri="{FF2B5EF4-FFF2-40B4-BE49-F238E27FC236}">
                <a16:creationId xmlns:a16="http://schemas.microsoft.com/office/drawing/2014/main" id="{4FFEFA4F-02FB-2BFF-FAC3-7C61794D61E5}"/>
              </a:ext>
            </a:extLst>
          </p:cNvPr>
          <p:cNvSpPr txBox="1"/>
          <p:nvPr/>
        </p:nvSpPr>
        <p:spPr>
          <a:xfrm>
            <a:off x="548640" y="868680"/>
            <a:ext cx="8046720" cy="731520"/>
          </a:xfrm>
          <a:prstGeom prst="rect">
            <a:avLst/>
          </a:prstGeom>
          <a:noFill/>
          <a:ln/>
        </p:spPr>
        <p:txBody>
          <a:bodyPr wrap="square" lIns="0" tIns="0" rIns="0" bIns="0" rtlCol="0" anchor="t"/>
          <a:lstStyle/>
          <a:p>
            <a:pPr marL="0" indent="0">
              <a:buNone/>
            </a:pPr>
            <a:r>
              <a:rPr lang="en-US" sz="4400" b="1" dirty="0">
                <a:solidFill>
                  <a:srgbClr val="111111"/>
                </a:solidFill>
                <a:latin typeface="Calibri" pitchFamily="34" charset="0"/>
                <a:ea typeface="Calibri" pitchFamily="34" charset="-122"/>
                <a:cs typeface="Calibri" pitchFamily="34" charset="-120"/>
              </a:rPr>
              <a:t>Free 5-minute video check</a:t>
            </a:r>
            <a:endParaRPr lang="en-US" sz="4400" dirty="0"/>
          </a:p>
        </p:txBody>
      </p:sp>
      <p:sp>
        <p:nvSpPr>
          <p:cNvPr id="8" name="Text 2">
            <a:extLst>
              <a:ext uri="{FF2B5EF4-FFF2-40B4-BE49-F238E27FC236}">
                <a16:creationId xmlns:a16="http://schemas.microsoft.com/office/drawing/2014/main" id="{FAA8B84D-3AF3-8869-F3FC-382BFEE3CACE}"/>
              </a:ext>
            </a:extLst>
          </p:cNvPr>
          <p:cNvSpPr txBox="1"/>
          <p:nvPr/>
        </p:nvSpPr>
        <p:spPr>
          <a:xfrm>
            <a:off x="548639" y="2091989"/>
            <a:ext cx="10814125" cy="2926080"/>
          </a:xfrm>
          <a:prstGeom prst="rect">
            <a:avLst/>
          </a:prstGeom>
          <a:noFill/>
          <a:ln/>
        </p:spPr>
        <p:txBody>
          <a:bodyPr wrap="square" lIns="0" tIns="0" rIns="0" bIns="0" rtlCol="0" anchor="t"/>
          <a:lstStyle/>
          <a:p>
            <a:pPr marL="342900" indent="-342900">
              <a:spcAft>
                <a:spcPts val="1000"/>
              </a:spcAft>
              <a:buSzPct val="100000"/>
              <a:buChar char="•"/>
            </a:pPr>
            <a:r>
              <a:rPr lang="en-US" sz="2800" dirty="0">
                <a:solidFill>
                  <a:srgbClr val="111111"/>
                </a:solidFill>
                <a:latin typeface="Calibri" pitchFamily="34" charset="0"/>
                <a:ea typeface="Calibri" pitchFamily="34" charset="-122"/>
                <a:cs typeface="Calibri" pitchFamily="34" charset="-120"/>
              </a:rPr>
              <a:t>Your map position and your AI visibility, for your town</a:t>
            </a:r>
            <a:endParaRPr lang="en-US" sz="2800" dirty="0"/>
          </a:p>
          <a:p>
            <a:pPr marL="342900" indent="-342900">
              <a:spcAft>
                <a:spcPts val="1000"/>
              </a:spcAft>
              <a:buSzPct val="100000"/>
              <a:buChar char="•"/>
            </a:pPr>
            <a:r>
              <a:rPr lang="en-US" sz="2800" dirty="0">
                <a:solidFill>
                  <a:srgbClr val="111111"/>
                </a:solidFill>
                <a:latin typeface="Calibri" pitchFamily="34" charset="0"/>
                <a:ea typeface="Calibri" pitchFamily="34" charset="-122"/>
                <a:cs typeface="Calibri" pitchFamily="34" charset="-120"/>
              </a:rPr>
              <a:t>The one fix I'd do first</a:t>
            </a:r>
            <a:endParaRPr lang="en-US" sz="2800" dirty="0"/>
          </a:p>
          <a:p>
            <a:pPr marL="342900" indent="-342900">
              <a:spcAft>
                <a:spcPts val="1000"/>
              </a:spcAft>
              <a:buSzPct val="100000"/>
              <a:buChar char="•"/>
            </a:pPr>
            <a:r>
              <a:rPr lang="en-US" sz="2800" dirty="0">
                <a:solidFill>
                  <a:srgbClr val="111111"/>
                </a:solidFill>
                <a:latin typeface="Calibri" pitchFamily="34" charset="0"/>
                <a:ea typeface="Calibri" pitchFamily="34" charset="-122"/>
                <a:cs typeface="Calibri" pitchFamily="34" charset="-120"/>
              </a:rPr>
              <a:t>First 5 requests get a free video check · closes Friday 30 October</a:t>
            </a:r>
          </a:p>
          <a:p>
            <a:pPr marL="342900" indent="-342900">
              <a:spcAft>
                <a:spcPts val="1000"/>
              </a:spcAft>
              <a:buSzPct val="100000"/>
              <a:buChar char="•"/>
            </a:pPr>
            <a:r>
              <a:rPr lang="en-US" sz="2800" b="1" dirty="0">
                <a:solidFill>
                  <a:srgbClr val="111111"/>
                </a:solidFill>
                <a:latin typeface="Calibri" pitchFamily="34" charset="0"/>
                <a:cs typeface="Calibri" pitchFamily="34" charset="-120"/>
              </a:rPr>
              <a:t>EVERYONE GETS THE CHECKLISTS SENT TO THEM AS PDFS</a:t>
            </a:r>
            <a:endParaRPr lang="en-US" sz="2800" b="1" dirty="0"/>
          </a:p>
          <a:p>
            <a:pPr marL="342900" indent="-342900">
              <a:spcAft>
                <a:spcPts val="1000"/>
              </a:spcAft>
              <a:buSzPct val="100000"/>
              <a:buChar char="•"/>
            </a:pPr>
            <a:r>
              <a:rPr lang="en-US" sz="2800" i="1" dirty="0">
                <a:solidFill>
                  <a:srgbClr val="333333"/>
                </a:solidFill>
                <a:latin typeface="Calibri" pitchFamily="34" charset="0"/>
                <a:ea typeface="Calibri" pitchFamily="34" charset="-122"/>
                <a:cs typeface="Calibri" pitchFamily="34" charset="-120"/>
              </a:rPr>
              <a:t>Find me on LINKEDIN – Marc Heighway</a:t>
            </a:r>
            <a:endParaRPr lang="en-US" sz="2800" dirty="0"/>
          </a:p>
        </p:txBody>
      </p:sp>
    </p:spTree>
    <p:extLst>
      <p:ext uri="{BB962C8B-B14F-4D97-AF65-F5344CB8AC3E}">
        <p14:creationId xmlns:p14="http://schemas.microsoft.com/office/powerpoint/2010/main" val="30273709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3E67F-15D4-BB74-D5DF-4893062070F0}"/>
            </a:ext>
          </a:extLst>
        </p:cNvPr>
        <p:cNvGrpSpPr/>
        <p:nvPr/>
      </p:nvGrpSpPr>
      <p:grpSpPr>
        <a:xfrm>
          <a:off x="0" y="0"/>
          <a:ext cx="0" cy="0"/>
          <a:chOff x="0" y="0"/>
          <a:chExt cx="0" cy="0"/>
        </a:xfrm>
      </p:grpSpPr>
      <p:sp>
        <p:nvSpPr>
          <p:cNvPr id="4" name="Prostokąt 40">
            <a:extLst>
              <a:ext uri="{FF2B5EF4-FFF2-40B4-BE49-F238E27FC236}">
                <a16:creationId xmlns:a16="http://schemas.microsoft.com/office/drawing/2014/main" id="{27813A39-9CDF-60E2-C8FD-93D7BD8748C3}"/>
              </a:ext>
            </a:extLst>
          </p:cNvPr>
          <p:cNvSpPr/>
          <p:nvPr/>
        </p:nvSpPr>
        <p:spPr>
          <a:xfrm>
            <a:off x="190639" y="191699"/>
            <a:ext cx="11810721" cy="6474602"/>
          </a:xfrm>
          <a:prstGeom prst="rect">
            <a:avLst/>
          </a:prstGeom>
          <a:solidFill>
            <a:srgbClr val="B1D2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6" name="Freeform 15">
            <a:extLst>
              <a:ext uri="{FF2B5EF4-FFF2-40B4-BE49-F238E27FC236}">
                <a16:creationId xmlns:a16="http://schemas.microsoft.com/office/drawing/2014/main" id="{D3249CC3-BBD7-C19E-E364-C6003FA66BE0}"/>
              </a:ext>
            </a:extLst>
          </p:cNvPr>
          <p:cNvSpPr>
            <a:spLocks/>
          </p:cNvSpPr>
          <p:nvPr/>
        </p:nvSpPr>
        <p:spPr bwMode="auto">
          <a:xfrm flipH="1">
            <a:off x="483649" y="1105772"/>
            <a:ext cx="11023601" cy="3053743"/>
          </a:xfrm>
          <a:custGeom>
            <a:avLst/>
            <a:gdLst>
              <a:gd name="T0" fmla="*/ 0 w 2712"/>
              <a:gd name="T1" fmla="*/ 0 h 1176"/>
              <a:gd name="T2" fmla="*/ 0 w 2712"/>
              <a:gd name="T3" fmla="*/ 150 h 1176"/>
              <a:gd name="T4" fmla="*/ 97 w 2712"/>
              <a:gd name="T5" fmla="*/ 248 h 1176"/>
              <a:gd name="T6" fmla="*/ 0 w 2712"/>
              <a:gd name="T7" fmla="*/ 344 h 1176"/>
              <a:gd name="T8" fmla="*/ 0 w 2712"/>
              <a:gd name="T9" fmla="*/ 1176 h 1176"/>
              <a:gd name="T10" fmla="*/ 2712 w 2712"/>
              <a:gd name="T11" fmla="*/ 1176 h 1176"/>
              <a:gd name="T12" fmla="*/ 2712 w 2712"/>
              <a:gd name="T13" fmla="*/ 0 h 1176"/>
              <a:gd name="T14" fmla="*/ 0 w 2712"/>
              <a:gd name="T15" fmla="*/ 0 h 11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12" h="1176">
                <a:moveTo>
                  <a:pt x="0" y="0"/>
                </a:moveTo>
                <a:lnTo>
                  <a:pt x="0" y="150"/>
                </a:lnTo>
                <a:lnTo>
                  <a:pt x="97" y="248"/>
                </a:lnTo>
                <a:lnTo>
                  <a:pt x="0" y="344"/>
                </a:lnTo>
                <a:lnTo>
                  <a:pt x="0" y="1176"/>
                </a:lnTo>
                <a:lnTo>
                  <a:pt x="2712" y="1176"/>
                </a:lnTo>
                <a:lnTo>
                  <a:pt x="2712" y="0"/>
                </a:lnTo>
                <a:lnTo>
                  <a:pt x="0" y="0"/>
                </a:lnTo>
                <a:close/>
              </a:path>
            </a:pathLst>
          </a:custGeom>
          <a:solidFill>
            <a:srgbClr val="FFCA00"/>
          </a:solidFill>
          <a:ln>
            <a:noFill/>
          </a:ln>
        </p:spPr>
        <p:txBody>
          <a:bodyPr vert="horz" wrap="square" lIns="91440" tIns="45720" rIns="91440" bIns="45720" numCol="1" anchor="t" anchorCtr="0" compatLnSpc="1">
            <a:prstTxWarp prst="textNoShape">
              <a:avLst/>
            </a:prstTxWarp>
          </a:bodyPr>
          <a:lstStyle/>
          <a:p>
            <a:endParaRPr lang="pl-PL" dirty="0"/>
          </a:p>
        </p:txBody>
      </p:sp>
      <p:sp>
        <p:nvSpPr>
          <p:cNvPr id="5" name="Text 0">
            <a:extLst>
              <a:ext uri="{FF2B5EF4-FFF2-40B4-BE49-F238E27FC236}">
                <a16:creationId xmlns:a16="http://schemas.microsoft.com/office/drawing/2014/main" id="{6B5B3485-7339-EFE4-7960-DF0D04C1A5CB}"/>
              </a:ext>
            </a:extLst>
          </p:cNvPr>
          <p:cNvSpPr txBox="1"/>
          <p:nvPr/>
        </p:nvSpPr>
        <p:spPr>
          <a:xfrm>
            <a:off x="896244" y="1327540"/>
            <a:ext cx="6363148" cy="2545213"/>
          </a:xfrm>
          <a:prstGeom prst="rect">
            <a:avLst/>
          </a:prstGeom>
          <a:noFill/>
          <a:ln/>
        </p:spPr>
        <p:txBody>
          <a:bodyPr wrap="square" lIns="0" tIns="0" rIns="0" bIns="0" rtlCol="0" anchor="t"/>
          <a:lstStyle/>
          <a:p>
            <a:pPr marL="0" indent="0">
              <a:buNone/>
            </a:pPr>
            <a:r>
              <a:rPr lang="en-US" sz="3200" b="1" dirty="0">
                <a:solidFill>
                  <a:srgbClr val="111111"/>
                </a:solidFill>
                <a:latin typeface="Calibri" pitchFamily="34" charset="0"/>
                <a:ea typeface="Calibri" pitchFamily="34" charset="-122"/>
                <a:cs typeface="Calibri" pitchFamily="34" charset="-120"/>
              </a:rPr>
              <a:t>Tonight, someone in Southampton or in the town you operate in, will ask Google about a mortgage.</a:t>
            </a:r>
            <a:endParaRPr lang="en-US" sz="3200" dirty="0"/>
          </a:p>
          <a:p>
            <a:pPr marL="0" indent="0">
              <a:buNone/>
            </a:pPr>
            <a:endParaRPr lang="en-US" sz="3200" dirty="0"/>
          </a:p>
          <a:p>
            <a:pPr marL="0" indent="0">
              <a:buNone/>
            </a:pPr>
            <a:r>
              <a:rPr lang="en-US" sz="3200" b="1" dirty="0">
                <a:solidFill>
                  <a:srgbClr val="111111"/>
                </a:solidFill>
                <a:latin typeface="Calibri" pitchFamily="34" charset="0"/>
                <a:ea typeface="Calibri" pitchFamily="34" charset="-122"/>
                <a:cs typeface="Calibri" pitchFamily="34" charset="-120"/>
              </a:rPr>
              <a:t>Make sure the answer is you.</a:t>
            </a:r>
            <a:endParaRPr lang="en-US" sz="3200" dirty="0"/>
          </a:p>
        </p:txBody>
      </p:sp>
      <p:pic>
        <p:nvPicPr>
          <p:cNvPr id="11" name="Picture 10">
            <a:extLst>
              <a:ext uri="{FF2B5EF4-FFF2-40B4-BE49-F238E27FC236}">
                <a16:creationId xmlns:a16="http://schemas.microsoft.com/office/drawing/2014/main" id="{5F428C95-D19E-3E9F-D9FE-F4291E31F32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405897" y="605118"/>
            <a:ext cx="4101353" cy="4101353"/>
          </a:xfrm>
          <a:prstGeom prst="rect">
            <a:avLst/>
          </a:prstGeom>
        </p:spPr>
      </p:pic>
      <p:pic>
        <p:nvPicPr>
          <p:cNvPr id="15" name="Picture 14">
            <a:extLst>
              <a:ext uri="{FF2B5EF4-FFF2-40B4-BE49-F238E27FC236}">
                <a16:creationId xmlns:a16="http://schemas.microsoft.com/office/drawing/2014/main" id="{D42BFD7E-41FB-2A47-40C5-172A9E092C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10525" y="4843909"/>
            <a:ext cx="4232835" cy="1375671"/>
          </a:xfrm>
          <a:prstGeom prst="rect">
            <a:avLst/>
          </a:prstGeom>
        </p:spPr>
      </p:pic>
      <p:sp>
        <p:nvSpPr>
          <p:cNvPr id="17" name="Text 0">
            <a:extLst>
              <a:ext uri="{FF2B5EF4-FFF2-40B4-BE49-F238E27FC236}">
                <a16:creationId xmlns:a16="http://schemas.microsoft.com/office/drawing/2014/main" id="{C2A439E3-06AB-58D3-CE8E-1C1C985C7F11}"/>
              </a:ext>
            </a:extLst>
          </p:cNvPr>
          <p:cNvSpPr txBox="1"/>
          <p:nvPr/>
        </p:nvSpPr>
        <p:spPr>
          <a:xfrm>
            <a:off x="896244" y="5073588"/>
            <a:ext cx="6363148" cy="1375671"/>
          </a:xfrm>
          <a:prstGeom prst="rect">
            <a:avLst/>
          </a:prstGeom>
          <a:noFill/>
          <a:ln/>
        </p:spPr>
        <p:txBody>
          <a:bodyPr wrap="square" lIns="0" tIns="0" rIns="0" bIns="0" rtlCol="0" anchor="t"/>
          <a:lstStyle/>
          <a:p>
            <a:pPr marL="0" indent="0">
              <a:buNone/>
            </a:pPr>
            <a:r>
              <a:rPr lang="en-US" sz="6000" b="1" dirty="0">
                <a:solidFill>
                  <a:srgbClr val="111111"/>
                </a:solidFill>
                <a:latin typeface="Calibri" pitchFamily="34" charset="0"/>
                <a:ea typeface="Calibri" pitchFamily="34" charset="-122"/>
                <a:cs typeface="Calibri" pitchFamily="34" charset="-120"/>
              </a:rPr>
              <a:t>MARC HEIGHWAY</a:t>
            </a:r>
            <a:endParaRPr lang="en-US" sz="6000" dirty="0"/>
          </a:p>
        </p:txBody>
      </p:sp>
    </p:spTree>
    <p:extLst>
      <p:ext uri="{BB962C8B-B14F-4D97-AF65-F5344CB8AC3E}">
        <p14:creationId xmlns:p14="http://schemas.microsoft.com/office/powerpoint/2010/main" val="701306951"/>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12697</TotalTime>
  <Words>4441</Words>
  <Application>Microsoft Office PowerPoint</Application>
  <PresentationFormat>Widescreen</PresentationFormat>
  <Paragraphs>277</Paragraphs>
  <Slides>26</Slides>
  <Notes>26</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Aptos</vt:lpstr>
      <vt:lpstr>Arial</vt:lpstr>
      <vt:lpstr>Calibri</vt:lpstr>
      <vt:lpstr>Calibri Light</vt:lpstr>
      <vt:lpstr>Titillium Web</vt:lpstr>
      <vt:lpstr>Motyw pakietu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Presentation</dc:title>
  <dc:creator>Maja Żyluk</dc:creator>
  <cp:lastModifiedBy>Jason Long</cp:lastModifiedBy>
  <cp:revision>275</cp:revision>
  <dcterms:created xsi:type="dcterms:W3CDTF">2021-06-08T20:30:10Z</dcterms:created>
  <dcterms:modified xsi:type="dcterms:W3CDTF">2026-10-23T10:41:37Z</dcterms:modified>
</cp:coreProperties>
</file>